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78"/>
  </p:notesMasterIdLst>
  <p:sldIdLst>
    <p:sldId id="2950" r:id="rId6"/>
    <p:sldId id="2990" r:id="rId7"/>
    <p:sldId id="2998" r:id="rId8"/>
    <p:sldId id="265" r:id="rId9"/>
    <p:sldId id="2999" r:id="rId10"/>
    <p:sldId id="3000" r:id="rId11"/>
    <p:sldId id="3001" r:id="rId12"/>
    <p:sldId id="2913" r:id="rId13"/>
    <p:sldId id="2914" r:id="rId14"/>
    <p:sldId id="2957" r:id="rId15"/>
    <p:sldId id="2958" r:id="rId16"/>
    <p:sldId id="2959" r:id="rId17"/>
    <p:sldId id="2945" r:id="rId18"/>
    <p:sldId id="2960" r:id="rId19"/>
    <p:sldId id="2947" r:id="rId20"/>
    <p:sldId id="272" r:id="rId21"/>
    <p:sldId id="277" r:id="rId22"/>
    <p:sldId id="276" r:id="rId23"/>
    <p:sldId id="275" r:id="rId24"/>
    <p:sldId id="273" r:id="rId25"/>
    <p:sldId id="2961" r:id="rId26"/>
    <p:sldId id="983" r:id="rId27"/>
    <p:sldId id="2963" r:id="rId28"/>
    <p:sldId id="2964" r:id="rId29"/>
    <p:sldId id="3019" r:id="rId30"/>
    <p:sldId id="2965" r:id="rId31"/>
    <p:sldId id="3002" r:id="rId32"/>
    <p:sldId id="2971" r:id="rId33"/>
    <p:sldId id="2928" r:id="rId34"/>
    <p:sldId id="2925" r:id="rId35"/>
    <p:sldId id="2927" r:id="rId36"/>
    <p:sldId id="2918" r:id="rId37"/>
    <p:sldId id="2982" r:id="rId38"/>
    <p:sldId id="3004" r:id="rId39"/>
    <p:sldId id="3015" r:id="rId40"/>
    <p:sldId id="3005" r:id="rId41"/>
    <p:sldId id="3006" r:id="rId42"/>
    <p:sldId id="2972" r:id="rId43"/>
    <p:sldId id="2966" r:id="rId44"/>
    <p:sldId id="2917" r:id="rId45"/>
    <p:sldId id="2926" r:id="rId46"/>
    <p:sldId id="3007" r:id="rId47"/>
    <p:sldId id="2975" r:id="rId48"/>
    <p:sldId id="2967" r:id="rId49"/>
    <p:sldId id="2983" r:id="rId50"/>
    <p:sldId id="2984" r:id="rId51"/>
    <p:sldId id="2986" r:id="rId52"/>
    <p:sldId id="2985" r:id="rId53"/>
    <p:sldId id="3008" r:id="rId54"/>
    <p:sldId id="3009" r:id="rId55"/>
    <p:sldId id="3010" r:id="rId56"/>
    <p:sldId id="3011" r:id="rId57"/>
    <p:sldId id="3013" r:id="rId58"/>
    <p:sldId id="3012" r:id="rId59"/>
    <p:sldId id="2977" r:id="rId60"/>
    <p:sldId id="2968" r:id="rId61"/>
    <p:sldId id="2978" r:id="rId62"/>
    <p:sldId id="3017" r:id="rId63"/>
    <p:sldId id="3018" r:id="rId64"/>
    <p:sldId id="2979" r:id="rId65"/>
    <p:sldId id="2969" r:id="rId66"/>
    <p:sldId id="2919" r:id="rId67"/>
    <p:sldId id="2944" r:id="rId68"/>
    <p:sldId id="2988" r:id="rId69"/>
    <p:sldId id="2980" r:id="rId70"/>
    <p:sldId id="3016" r:id="rId71"/>
    <p:sldId id="2970" r:id="rId72"/>
    <p:sldId id="2930" r:id="rId73"/>
    <p:sldId id="2934" r:id="rId74"/>
    <p:sldId id="2989" r:id="rId75"/>
    <p:sldId id="3003" r:id="rId76"/>
    <p:sldId id="2949" r:id="rId77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79"/>
      <p:bold r:id="rId80"/>
      <p:italic r:id="rId81"/>
      <p:boldItalic r:id="rId82"/>
    </p:embeddedFont>
    <p:embeddedFont>
      <p:font typeface="Calibri Light" panose="020F0302020204030204" pitchFamily="34" charset="0"/>
      <p:regular r:id="rId83"/>
      <p:italic r:id="rId8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2990"/>
            <p14:sldId id="2998"/>
            <p14:sldId id="265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2963"/>
            <p14:sldId id="2964"/>
            <p14:sldId id="3019"/>
            <p14:sldId id="2965"/>
            <p14:sldId id="3002"/>
            <p14:sldId id="2971"/>
            <p14:sldId id="2928"/>
            <p14:sldId id="2925"/>
            <p14:sldId id="2927"/>
            <p14:sldId id="2918"/>
            <p14:sldId id="2982"/>
            <p14:sldId id="3004"/>
            <p14:sldId id="3015"/>
            <p14:sldId id="3005"/>
            <p14:sldId id="3006"/>
            <p14:sldId id="2972"/>
            <p14:sldId id="2966"/>
            <p14:sldId id="2917"/>
            <p14:sldId id="2926"/>
            <p14:sldId id="3007"/>
            <p14:sldId id="2975"/>
            <p14:sldId id="2967"/>
            <p14:sldId id="2983"/>
            <p14:sldId id="2984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2944"/>
            <p14:sldId id="2988"/>
            <p14:sldId id="2980"/>
            <p14:sldId id="3016"/>
            <p14:sldId id="2970"/>
            <p14:sldId id="2930"/>
            <p14:sldId id="2934"/>
            <p14:sldId id="2989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0000"/>
    <a:srgbClr val="EEF4F6"/>
    <a:srgbClr val="232F63"/>
    <a:srgbClr val="FF0000"/>
    <a:srgbClr val="2A6A98"/>
    <a:srgbClr val="163763"/>
    <a:srgbClr val="BF9900"/>
    <a:srgbClr val="007C92"/>
    <a:srgbClr val="ED5025"/>
    <a:srgbClr val="F893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93962" autoAdjust="0"/>
  </p:normalViewPr>
  <p:slideViewPr>
    <p:cSldViewPr snapToGrid="0">
      <p:cViewPr>
        <p:scale>
          <a:sx n="100" d="100"/>
          <a:sy n="100" d="100"/>
        </p:scale>
        <p:origin x="1176" y="173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font" Target="fonts/font6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font" Target="fonts/font1.fntdata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font" Target="fonts/font4.fntdata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notesMaster" Target="notesMasters/notesMaster1.xml"/><Relationship Id="rId8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5.svg"/><Relationship Id="rId4" Type="http://schemas.openxmlformats.org/officeDocument/2006/relationships/image" Target="../media/image41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5.svg"/><Relationship Id="rId4" Type="http://schemas.openxmlformats.org/officeDocument/2006/relationships/image" Target="../media/image41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svg"/><Relationship Id="rId7" Type="http://schemas.openxmlformats.org/officeDocument/2006/relationships/image" Target="../media/image4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5.svg"/><Relationship Id="rId4" Type="http://schemas.openxmlformats.org/officeDocument/2006/relationships/image" Target="../media/image41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svg"/><Relationship Id="rId18" Type="http://schemas.openxmlformats.org/officeDocument/2006/relationships/image" Target="../media/image43.png"/><Relationship Id="rId3" Type="http://schemas.openxmlformats.org/officeDocument/2006/relationships/image" Target="../media/image46.jpeg"/><Relationship Id="rId21" Type="http://schemas.openxmlformats.org/officeDocument/2006/relationships/image" Target="../media/image15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17" Type="http://schemas.openxmlformats.org/officeDocument/2006/relationships/image" Target="../media/image42.svg"/><Relationship Id="rId2" Type="http://schemas.openxmlformats.org/officeDocument/2006/relationships/image" Target="../media/image45.png"/><Relationship Id="rId16" Type="http://schemas.openxmlformats.org/officeDocument/2006/relationships/image" Target="../media/image4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png"/><Relationship Id="rId15" Type="http://schemas.openxmlformats.org/officeDocument/2006/relationships/image" Target="../media/image40.svg"/><Relationship Id="rId10" Type="http://schemas.openxmlformats.org/officeDocument/2006/relationships/image" Target="../media/image53.png"/><Relationship Id="rId19" Type="http://schemas.openxmlformats.org/officeDocument/2006/relationships/image" Target="../media/image44.sv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39.png"/><Relationship Id="rId22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jpeg"/><Relationship Id="rId2" Type="http://schemas.openxmlformats.org/officeDocument/2006/relationships/image" Target="../media/image58.jpe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4" Type="http://schemas.openxmlformats.org/officeDocument/2006/relationships/image" Target="../media/image60.png"/><Relationship Id="rId9" Type="http://schemas.openxmlformats.org/officeDocument/2006/relationships/image" Target="../media/image65.jpeg"/><Relationship Id="rId14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9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15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14.png"/><Relationship Id="rId5" Type="http://schemas.openxmlformats.org/officeDocument/2006/relationships/image" Target="../media/image44.svg"/><Relationship Id="rId10" Type="http://schemas.openxmlformats.org/officeDocument/2006/relationships/image" Target="../media/image86.svg"/><Relationship Id="rId4" Type="http://schemas.openxmlformats.org/officeDocument/2006/relationships/image" Target="../media/image43.pn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78.png"/><Relationship Id="rId3" Type="http://schemas.openxmlformats.org/officeDocument/2006/relationships/image" Target="../media/image43.pn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17" Type="http://schemas.openxmlformats.org/officeDocument/2006/relationships/image" Target="../media/image42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14.png"/><Relationship Id="rId5" Type="http://schemas.openxmlformats.org/officeDocument/2006/relationships/image" Target="../media/image80.png"/><Relationship Id="rId15" Type="http://schemas.openxmlformats.org/officeDocument/2006/relationships/image" Target="../media/image46.jpeg"/><Relationship Id="rId10" Type="http://schemas.openxmlformats.org/officeDocument/2006/relationships/image" Target="../media/image88.svg"/><Relationship Id="rId4" Type="http://schemas.openxmlformats.org/officeDocument/2006/relationships/image" Target="../media/image44.svg"/><Relationship Id="rId9" Type="http://schemas.openxmlformats.org/officeDocument/2006/relationships/image" Target="../media/image87.png"/><Relationship Id="rId14" Type="http://schemas.openxmlformats.org/officeDocument/2006/relationships/image" Target="../media/image79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15.sv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88.svg"/><Relationship Id="rId5" Type="http://schemas.openxmlformats.org/officeDocument/2006/relationships/image" Target="../media/image80.png"/><Relationship Id="rId10" Type="http://schemas.openxmlformats.org/officeDocument/2006/relationships/image" Target="../media/image87.png"/><Relationship Id="rId4" Type="http://schemas.openxmlformats.org/officeDocument/2006/relationships/image" Target="../media/image44.svg"/><Relationship Id="rId9" Type="http://schemas.openxmlformats.org/officeDocument/2006/relationships/image" Target="../media/image84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4.png"/><Relationship Id="rId5" Type="http://schemas.openxmlformats.org/officeDocument/2006/relationships/image" Target="../media/image81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4.png"/><Relationship Id="rId5" Type="http://schemas.openxmlformats.org/officeDocument/2006/relationships/image" Target="../media/image81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eg"/><Relationship Id="rId10" Type="http://schemas.openxmlformats.org/officeDocument/2006/relationships/image" Target="../media/image30.png"/><Relationship Id="rId4" Type="http://schemas.openxmlformats.org/officeDocument/2006/relationships/image" Target="../media/image24.jpg"/><Relationship Id="rId9" Type="http://schemas.openxmlformats.org/officeDocument/2006/relationships/image" Target="../media/image2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15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14.png"/><Relationship Id="rId5" Type="http://schemas.openxmlformats.org/officeDocument/2006/relationships/image" Target="../media/image81.svg"/><Relationship Id="rId10" Type="http://schemas.openxmlformats.org/officeDocument/2006/relationships/image" Target="../media/image88.svg"/><Relationship Id="rId4" Type="http://schemas.openxmlformats.org/officeDocument/2006/relationships/image" Target="../media/image80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15.svg"/><Relationship Id="rId5" Type="http://schemas.openxmlformats.org/officeDocument/2006/relationships/image" Target="../media/image80.png"/><Relationship Id="rId10" Type="http://schemas.openxmlformats.org/officeDocument/2006/relationships/image" Target="../media/image14.png"/><Relationship Id="rId4" Type="http://schemas.openxmlformats.org/officeDocument/2006/relationships/image" Target="../media/image44.svg"/><Relationship Id="rId9" Type="http://schemas.openxmlformats.org/officeDocument/2006/relationships/image" Target="../media/image86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115.png"/><Relationship Id="rId3" Type="http://schemas.openxmlformats.org/officeDocument/2006/relationships/image" Target="../media/image43.png"/><Relationship Id="rId7" Type="http://schemas.openxmlformats.org/officeDocument/2006/relationships/image" Target="../media/image82.png"/><Relationship Id="rId12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svg"/><Relationship Id="rId11" Type="http://schemas.openxmlformats.org/officeDocument/2006/relationships/image" Target="../media/image15.svg"/><Relationship Id="rId5" Type="http://schemas.openxmlformats.org/officeDocument/2006/relationships/image" Target="../media/image80.png"/><Relationship Id="rId10" Type="http://schemas.openxmlformats.org/officeDocument/2006/relationships/image" Target="../media/image14.png"/><Relationship Id="rId4" Type="http://schemas.openxmlformats.org/officeDocument/2006/relationships/image" Target="../media/image44.svg"/><Relationship Id="rId9" Type="http://schemas.openxmlformats.org/officeDocument/2006/relationships/image" Target="../media/image8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14.png"/><Relationship Id="rId3" Type="http://schemas.openxmlformats.org/officeDocument/2006/relationships/image" Target="../media/image44.sv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81.svg"/><Relationship Id="rId10" Type="http://schemas.openxmlformats.org/officeDocument/2006/relationships/image" Target="../media/image86.svg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sv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86.svg"/><Relationship Id="rId2" Type="http://schemas.openxmlformats.org/officeDocument/2006/relationships/image" Target="../media/image78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44.svg"/><Relationship Id="rId15" Type="http://schemas.openxmlformats.org/officeDocument/2006/relationships/image" Target="../media/image14.png"/><Relationship Id="rId10" Type="http://schemas.openxmlformats.org/officeDocument/2006/relationships/image" Target="../media/image84.svg"/><Relationship Id="rId4" Type="http://schemas.openxmlformats.org/officeDocument/2006/relationships/image" Target="../media/image43.pn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14.png"/><Relationship Id="rId3" Type="http://schemas.openxmlformats.org/officeDocument/2006/relationships/image" Target="../media/image79.svg"/><Relationship Id="rId7" Type="http://schemas.openxmlformats.org/officeDocument/2006/relationships/image" Target="../media/image81.svg"/><Relationship Id="rId12" Type="http://schemas.openxmlformats.org/officeDocument/2006/relationships/image" Target="../media/image126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125.png"/><Relationship Id="rId5" Type="http://schemas.openxmlformats.org/officeDocument/2006/relationships/image" Target="../media/image44.svg"/><Relationship Id="rId10" Type="http://schemas.openxmlformats.org/officeDocument/2006/relationships/image" Target="../media/image88.svg"/><Relationship Id="rId4" Type="http://schemas.openxmlformats.org/officeDocument/2006/relationships/image" Target="../media/image43.png"/><Relationship Id="rId9" Type="http://schemas.openxmlformats.org/officeDocument/2006/relationships/image" Target="../media/image87.png"/><Relationship Id="rId14" Type="http://schemas.openxmlformats.org/officeDocument/2006/relationships/image" Target="../media/image15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Oracle Groundbreakers Tour 2020 LATAM 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402033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Oracle </a:t>
            </a:r>
            <a:r>
              <a:rPr lang="nl-NL" sz="1350" b="1" kern="1200" dirty="0" err="1">
                <a:ea typeface="+mn-ea"/>
                <a:cs typeface="+mn-cs"/>
              </a:rPr>
              <a:t>Groundbreakers</a:t>
            </a:r>
            <a:r>
              <a:rPr lang="nl-NL" sz="1350" b="1" kern="1200" dirty="0">
                <a:ea typeface="+mn-ea"/>
                <a:cs typeface="+mn-cs"/>
              </a:rPr>
              <a:t> Tour 2020 LATAM 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75" y="4602939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75" y="4572000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0802324E-B1AF-4E58-BD11-5CD0FBD6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C51DA5-F48F-4CDF-8A36-25B926241266}"/>
              </a:ext>
            </a:extLst>
          </p:cNvPr>
          <p:cNvSpPr/>
          <p:nvPr/>
        </p:nvSpPr>
        <p:spPr>
          <a:xfrm>
            <a:off x="4066482" y="1631837"/>
            <a:ext cx="574796" cy="25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NoSQL</a:t>
            </a:r>
            <a:r>
              <a:rPr lang="nl-NL" sz="700" dirty="0"/>
              <a:t> Database</a:t>
            </a:r>
            <a:endParaRPr lang="en-NL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4577C-B02B-4FD4-96ED-4C127CB36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2" y="985499"/>
            <a:ext cx="4963446" cy="260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F606A4-B3B2-40B7-94B5-AA12A4C5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3406EE-E7FD-4681-BC09-2A0C4CE7612B}"/>
              </a:ext>
            </a:extLst>
          </p:cNvPr>
          <p:cNvGrpSpPr/>
          <p:nvPr/>
        </p:nvGrpSpPr>
        <p:grpSpPr>
          <a:xfrm>
            <a:off x="2337383" y="2555580"/>
            <a:ext cx="614615" cy="517779"/>
            <a:chOff x="303130" y="1040872"/>
            <a:chExt cx="1283748" cy="1503834"/>
          </a:xfrm>
        </p:grpSpPr>
        <p:pic>
          <p:nvPicPr>
            <p:cNvPr id="17" name="Graphic 64">
              <a:extLst>
                <a:ext uri="{FF2B5EF4-FFF2-40B4-BE49-F238E27FC236}">
                  <a16:creationId xmlns:a16="http://schemas.microsoft.com/office/drawing/2014/main" id="{66C25706-0F81-475D-89D3-B385ECCE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090E61-8D6F-4E21-BA38-F0E916667C92}"/>
                </a:ext>
              </a:extLst>
            </p:cNvPr>
            <p:cNvSpPr/>
            <p:nvPr/>
          </p:nvSpPr>
          <p:spPr>
            <a:xfrm>
              <a:off x="540308" y="2008363"/>
              <a:ext cx="805943" cy="536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F43E25-FF5A-4047-858A-02064C461CF4}"/>
              </a:ext>
            </a:extLst>
          </p:cNvPr>
          <p:cNvSpPr txBox="1"/>
          <p:nvPr/>
        </p:nvSpPr>
        <p:spPr>
          <a:xfrm>
            <a:off x="6062684" y="4572000"/>
            <a:ext cx="30484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300" dirty="0">
                <a:solidFill>
                  <a:schemeClr val="tx1"/>
                </a:solidFill>
              </a:rPr>
              <a:t>Sources </a:t>
            </a:r>
            <a:r>
              <a:rPr lang="nl-NL" sz="1300" dirty="0" err="1">
                <a:solidFill>
                  <a:schemeClr val="tx1"/>
                </a:solidFill>
              </a:rPr>
              <a:t>and</a:t>
            </a:r>
            <a:r>
              <a:rPr lang="nl-NL" sz="1300" dirty="0">
                <a:solidFill>
                  <a:schemeClr val="tx1"/>
                </a:solidFill>
              </a:rPr>
              <a:t> slides:</a:t>
            </a:r>
            <a:r>
              <a:rPr lang="nl-NL" sz="1300" b="1" dirty="0">
                <a:solidFill>
                  <a:schemeClr val="tx1"/>
                </a:solidFill>
              </a:rPr>
              <a:t> </a:t>
            </a:r>
            <a:br>
              <a:rPr lang="nl-NL" sz="1300" b="1" dirty="0">
                <a:solidFill>
                  <a:schemeClr val="tx1"/>
                </a:solidFill>
              </a:rPr>
            </a:br>
            <a:r>
              <a:rPr lang="nl-NL" sz="1300" b="1" dirty="0">
                <a:solidFill>
                  <a:schemeClr val="tx1"/>
                </a:solidFill>
              </a:rPr>
              <a:t>bit.ly/cloud-native-latam2020</a:t>
            </a:r>
            <a:endParaRPr lang="en-NL" sz="13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Always Free Tier</a:t>
            </a:r>
          </a:p>
          <a:p>
            <a:pPr lvl="1"/>
            <a:r>
              <a:rPr lang="en-US" sz="1500"/>
              <a:t>Autonomous Database/Data Warehouse (two instances)</a:t>
            </a:r>
          </a:p>
          <a:p>
            <a:pPr lvl="1"/>
            <a:r>
              <a:rPr lang="en-US" sz="1500"/>
              <a:t>Compute VMs (two instances)</a:t>
            </a:r>
          </a:p>
          <a:p>
            <a:pPr lvl="1"/>
            <a:r>
              <a:rPr lang="en-US" sz="1500"/>
              <a:t>Block, Object and Archive Storage</a:t>
            </a:r>
          </a:p>
          <a:p>
            <a:pPr lvl="1"/>
            <a:r>
              <a:rPr lang="en-US" sz="1500"/>
              <a:t>Load Balancer and Data Egress</a:t>
            </a:r>
          </a:p>
          <a:p>
            <a:pPr lvl="1"/>
            <a:r>
              <a:rPr lang="en-US" sz="1500"/>
              <a:t>Monitoring and Notifications</a:t>
            </a:r>
          </a:p>
          <a:p>
            <a:pPr lvl="1"/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35" y="3515679"/>
            <a:ext cx="6653658" cy="14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824576-50D2-4E8C-B0A9-D251C46E25F9}"/>
              </a:ext>
            </a:extLst>
          </p:cNvPr>
          <p:cNvSpPr/>
          <p:nvPr/>
        </p:nvSpPr>
        <p:spPr>
          <a:xfrm>
            <a:off x="2203704" y="3602736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4AFE3B-9D73-4181-AF19-BA3E36364248}"/>
              </a:ext>
            </a:extLst>
          </p:cNvPr>
          <p:cNvSpPr/>
          <p:nvPr/>
        </p:nvSpPr>
        <p:spPr>
          <a:xfrm>
            <a:off x="2203703" y="3592853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1223F8-0263-4D6F-86B8-1FA0FA9E46D0}"/>
              </a:ext>
            </a:extLst>
          </p:cNvPr>
          <p:cNvGrpSpPr/>
          <p:nvPr/>
        </p:nvGrpSpPr>
        <p:grpSpPr>
          <a:xfrm>
            <a:off x="3504898" y="5267104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D233300B-7D17-4A3F-955E-69D6892D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EE4430-4334-4DF1-8F1F-72E1800916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734249" y="4164823"/>
            <a:ext cx="912051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540370" y="3653405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85A96C-D00C-4E70-92E6-5CDAF2452D25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8909B46E-651C-4415-A285-12E909E9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D5A3B0-FD60-4BF1-854D-7185415162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66" y="1816900"/>
            <a:ext cx="2133824" cy="1926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15" y="2949161"/>
            <a:ext cx="181475" cy="1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A40F94-31D4-46F8-86AD-9E2C8D8BE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5625064" y="1588106"/>
            <a:ext cx="3395375" cy="23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57202C-AC26-4734-8C79-AAD6A364B210}"/>
              </a:ext>
            </a:extLst>
          </p:cNvPr>
          <p:cNvSpPr/>
          <p:nvPr/>
        </p:nvSpPr>
        <p:spPr>
          <a:xfrm>
            <a:off x="5919893" y="2851573"/>
            <a:ext cx="426720" cy="358987"/>
          </a:xfrm>
          <a:prstGeom prst="ellipse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32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6" y="3048161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95009"/>
            <a:chOff x="7450310" y="4389063"/>
            <a:chExt cx="955620" cy="1060012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25149" y="5202854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B828D43-9C67-4310-816B-1B2DF867FCA4}"/>
              </a:ext>
            </a:extLst>
          </p:cNvPr>
          <p:cNvGrpSpPr/>
          <p:nvPr/>
        </p:nvGrpSpPr>
        <p:grpSpPr>
          <a:xfrm>
            <a:off x="4724867" y="255968"/>
            <a:ext cx="894343" cy="896979"/>
            <a:chOff x="283219" y="1109378"/>
            <a:chExt cx="1192457" cy="1195971"/>
          </a:xfrm>
        </p:grpSpPr>
        <p:pic>
          <p:nvPicPr>
            <p:cNvPr id="182" name="Graphic 85">
              <a:extLst>
                <a:ext uri="{FF2B5EF4-FFF2-40B4-BE49-F238E27FC236}">
                  <a16:creationId xmlns:a16="http://schemas.microsoft.com/office/drawing/2014/main" id="{3129E1D7-216A-4BD0-97FD-634E65E8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4A84115-B7B4-4599-B3E6-0A3F9ABB7ACC}"/>
                </a:ext>
              </a:extLst>
            </p:cNvPr>
            <p:cNvSpPr/>
            <p:nvPr/>
          </p:nvSpPr>
          <p:spPr>
            <a:xfrm>
              <a:off x="470962" y="2059128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06827" y="461899"/>
            <a:ext cx="795436" cy="818663"/>
            <a:chOff x="7676309" y="2584867"/>
            <a:chExt cx="805942" cy="1091551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76309" y="330708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F178B65-1FE1-4578-A716-C70BC0051869}"/>
              </a:ext>
            </a:extLst>
          </p:cNvPr>
          <p:cNvGrpSpPr/>
          <p:nvPr/>
        </p:nvGrpSpPr>
        <p:grpSpPr>
          <a:xfrm>
            <a:off x="3427148" y="3522979"/>
            <a:ext cx="604457" cy="725102"/>
            <a:chOff x="1526247" y="1468849"/>
            <a:chExt cx="805942" cy="96680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F68DEC5-5059-42C8-AA7F-75158CE90F3D}"/>
                </a:ext>
              </a:extLst>
            </p:cNvPr>
            <p:cNvGrpSpPr/>
            <p:nvPr/>
          </p:nvGrpSpPr>
          <p:grpSpPr>
            <a:xfrm>
              <a:off x="1646655" y="1468849"/>
              <a:ext cx="582945" cy="635162"/>
              <a:chOff x="1646655" y="1758788"/>
              <a:chExt cx="582945" cy="635162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3023AB7-87A6-4DF6-9146-D74994C6CE59}"/>
                  </a:ext>
                </a:extLst>
              </p:cNvPr>
              <p:cNvSpPr/>
              <p:nvPr/>
            </p:nvSpPr>
            <p:spPr>
              <a:xfrm>
                <a:off x="1646655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B9F9538-C93D-43BA-ABBE-C7B277BF58B2}"/>
                  </a:ext>
                </a:extLst>
              </p:cNvPr>
              <p:cNvGrpSpPr/>
              <p:nvPr/>
            </p:nvGrpSpPr>
            <p:grpSpPr>
              <a:xfrm>
                <a:off x="1718951" y="1844467"/>
                <a:ext cx="426429" cy="464480"/>
                <a:chOff x="3690938" y="2987675"/>
                <a:chExt cx="515937" cy="561975"/>
              </a:xfrm>
            </p:grpSpPr>
            <p:sp>
              <p:nvSpPr>
                <p:cNvPr id="212" name="Freeform 70">
                  <a:extLst>
                    <a:ext uri="{FF2B5EF4-FFF2-40B4-BE49-F238E27FC236}">
                      <a16:creationId xmlns:a16="http://schemas.microsoft.com/office/drawing/2014/main" id="{759D8C20-E5BB-4A00-970C-FE025F0EB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413" y="3379788"/>
                  <a:ext cx="34925" cy="34925"/>
                </a:xfrm>
                <a:custGeom>
                  <a:avLst/>
                  <a:gdLst>
                    <a:gd name="T0" fmla="*/ 47 w 95"/>
                    <a:gd name="T1" fmla="*/ 94 h 95"/>
                    <a:gd name="T2" fmla="*/ 94 w 95"/>
                    <a:gd name="T3" fmla="*/ 47 h 95"/>
                    <a:gd name="T4" fmla="*/ 47 w 95"/>
                    <a:gd name="T5" fmla="*/ 0 h 95"/>
                    <a:gd name="T6" fmla="*/ 0 w 95"/>
                    <a:gd name="T7" fmla="*/ 47 h 95"/>
                    <a:gd name="T8" fmla="*/ 47 w 95"/>
                    <a:gd name="T9" fmla="*/ 9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5">
                      <a:moveTo>
                        <a:pt x="47" y="94"/>
                      </a:moveTo>
                      <a:cubicBezTo>
                        <a:pt x="73" y="94"/>
                        <a:pt x="94" y="73"/>
                        <a:pt x="94" y="47"/>
                      </a:cubicBezTo>
                      <a:cubicBezTo>
                        <a:pt x="94" y="21"/>
                        <a:pt x="73" y="0"/>
                        <a:pt x="47" y="0"/>
                      </a:cubicBez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4"/>
                        <a:pt x="47" y="94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3" name="Freeform 71">
                  <a:extLst>
                    <a:ext uri="{FF2B5EF4-FFF2-40B4-BE49-F238E27FC236}">
                      <a16:creationId xmlns:a16="http://schemas.microsoft.com/office/drawing/2014/main" id="{7EC5C188-2467-4763-98A7-CBEC2240B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938" y="2987675"/>
                  <a:ext cx="515937" cy="561975"/>
                </a:xfrm>
                <a:custGeom>
                  <a:avLst/>
                  <a:gdLst>
                    <a:gd name="T0" fmla="*/ 78 w 1432"/>
                    <a:gd name="T1" fmla="*/ 0 h 1563"/>
                    <a:gd name="T2" fmla="*/ 0 w 1432"/>
                    <a:gd name="T3" fmla="*/ 1484 h 1563"/>
                    <a:gd name="T4" fmla="*/ 1350 w 1432"/>
                    <a:gd name="T5" fmla="*/ 1562 h 1563"/>
                    <a:gd name="T6" fmla="*/ 1429 w 1432"/>
                    <a:gd name="T7" fmla="*/ 79 h 1563"/>
                    <a:gd name="T8" fmla="*/ 569 w 1432"/>
                    <a:gd name="T9" fmla="*/ 412 h 1563"/>
                    <a:gd name="T10" fmla="*/ 569 w 1432"/>
                    <a:gd name="T11" fmla="*/ 317 h 1563"/>
                    <a:gd name="T12" fmla="*/ 828 w 1432"/>
                    <a:gd name="T13" fmla="*/ 283 h 1563"/>
                    <a:gd name="T14" fmla="*/ 862 w 1432"/>
                    <a:gd name="T15" fmla="*/ 401 h 1563"/>
                    <a:gd name="T16" fmla="*/ 862 w 1432"/>
                    <a:gd name="T17" fmla="*/ 545 h 1563"/>
                    <a:gd name="T18" fmla="*/ 603 w 1432"/>
                    <a:gd name="T19" fmla="*/ 579 h 1563"/>
                    <a:gd name="T20" fmla="*/ 569 w 1432"/>
                    <a:gd name="T21" fmla="*/ 412 h 1563"/>
                    <a:gd name="T22" fmla="*/ 569 w 1432"/>
                    <a:gd name="T23" fmla="*/ 755 h 1563"/>
                    <a:gd name="T24" fmla="*/ 603 w 1432"/>
                    <a:gd name="T25" fmla="*/ 637 h 1563"/>
                    <a:gd name="T26" fmla="*/ 862 w 1432"/>
                    <a:gd name="T27" fmla="*/ 671 h 1563"/>
                    <a:gd name="T28" fmla="*/ 862 w 1432"/>
                    <a:gd name="T29" fmla="*/ 765 h 1563"/>
                    <a:gd name="T30" fmla="*/ 828 w 1432"/>
                    <a:gd name="T31" fmla="*/ 933 h 1563"/>
                    <a:gd name="T32" fmla="*/ 569 w 1432"/>
                    <a:gd name="T33" fmla="*/ 899 h 1563"/>
                    <a:gd name="T34" fmla="*/ 225 w 1432"/>
                    <a:gd name="T35" fmla="*/ 412 h 1563"/>
                    <a:gd name="T36" fmla="*/ 225 w 1432"/>
                    <a:gd name="T37" fmla="*/ 317 h 1563"/>
                    <a:gd name="T38" fmla="*/ 485 w 1432"/>
                    <a:gd name="T39" fmla="*/ 283 h 1563"/>
                    <a:gd name="T40" fmla="*/ 519 w 1432"/>
                    <a:gd name="T41" fmla="*/ 401 h 1563"/>
                    <a:gd name="T42" fmla="*/ 519 w 1432"/>
                    <a:gd name="T43" fmla="*/ 545 h 1563"/>
                    <a:gd name="T44" fmla="*/ 259 w 1432"/>
                    <a:gd name="T45" fmla="*/ 579 h 1563"/>
                    <a:gd name="T46" fmla="*/ 225 w 1432"/>
                    <a:gd name="T47" fmla="*/ 412 h 1563"/>
                    <a:gd name="T48" fmla="*/ 225 w 1432"/>
                    <a:gd name="T49" fmla="*/ 755 h 1563"/>
                    <a:gd name="T50" fmla="*/ 259 w 1432"/>
                    <a:gd name="T51" fmla="*/ 637 h 1563"/>
                    <a:gd name="T52" fmla="*/ 519 w 1432"/>
                    <a:gd name="T53" fmla="*/ 671 h 1563"/>
                    <a:gd name="T54" fmla="*/ 519 w 1432"/>
                    <a:gd name="T55" fmla="*/ 765 h 1563"/>
                    <a:gd name="T56" fmla="*/ 485 w 1432"/>
                    <a:gd name="T57" fmla="*/ 933 h 1563"/>
                    <a:gd name="T58" fmla="*/ 225 w 1432"/>
                    <a:gd name="T59" fmla="*/ 899 h 1563"/>
                    <a:gd name="T60" fmla="*/ 1158 w 1432"/>
                    <a:gd name="T61" fmla="*/ 1282 h 1563"/>
                    <a:gd name="T62" fmla="*/ 225 w 1432"/>
                    <a:gd name="T63" fmla="*/ 1237 h 1563"/>
                    <a:gd name="T64" fmla="*/ 1203 w 1432"/>
                    <a:gd name="T65" fmla="*/ 991 h 1563"/>
                    <a:gd name="T66" fmla="*/ 1158 w 1432"/>
                    <a:gd name="T67" fmla="*/ 1282 h 1563"/>
                    <a:gd name="T68" fmla="*/ 1203 w 1432"/>
                    <a:gd name="T69" fmla="*/ 765 h 1563"/>
                    <a:gd name="T70" fmla="*/ 1169 w 1432"/>
                    <a:gd name="T71" fmla="*/ 933 h 1563"/>
                    <a:gd name="T72" fmla="*/ 909 w 1432"/>
                    <a:gd name="T73" fmla="*/ 899 h 1563"/>
                    <a:gd name="T74" fmla="*/ 909 w 1432"/>
                    <a:gd name="T75" fmla="*/ 755 h 1563"/>
                    <a:gd name="T76" fmla="*/ 944 w 1432"/>
                    <a:gd name="T77" fmla="*/ 637 h 1563"/>
                    <a:gd name="T78" fmla="*/ 1203 w 1432"/>
                    <a:gd name="T79" fmla="*/ 671 h 1563"/>
                    <a:gd name="T80" fmla="*/ 1203 w 1432"/>
                    <a:gd name="T81" fmla="*/ 401 h 1563"/>
                    <a:gd name="T82" fmla="*/ 1203 w 1432"/>
                    <a:gd name="T83" fmla="*/ 545 h 1563"/>
                    <a:gd name="T84" fmla="*/ 944 w 1432"/>
                    <a:gd name="T85" fmla="*/ 579 h 1563"/>
                    <a:gd name="T86" fmla="*/ 909 w 1432"/>
                    <a:gd name="T87" fmla="*/ 412 h 1563"/>
                    <a:gd name="T88" fmla="*/ 909 w 1432"/>
                    <a:gd name="T89" fmla="*/ 317 h 1563"/>
                    <a:gd name="T90" fmla="*/ 1169 w 1432"/>
                    <a:gd name="T91" fmla="*/ 283 h 1563"/>
                    <a:gd name="T92" fmla="*/ 1203 w 1432"/>
                    <a:gd name="T93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432" h="1563">
                      <a:moveTo>
                        <a:pt x="1350" y="0"/>
                      </a:moveTo>
                      <a:lnTo>
                        <a:pt x="78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6" y="1562"/>
                        <a:pt x="78" y="1562"/>
                      </a:cubicBezTo>
                      <a:lnTo>
                        <a:pt x="1350" y="1562"/>
                      </a:lnTo>
                      <a:cubicBezTo>
                        <a:pt x="1394" y="1562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4" y="0"/>
                        <a:pt x="1350" y="0"/>
                      </a:cubicBezTo>
                      <a:close/>
                      <a:moveTo>
                        <a:pt x="569" y="412"/>
                      </a:moveTo>
                      <a:lnTo>
                        <a:pt x="569" y="401"/>
                      </a:lnTo>
                      <a:lnTo>
                        <a:pt x="569" y="317"/>
                      </a:lnTo>
                      <a:cubicBezTo>
                        <a:pt x="569" y="299"/>
                        <a:pt x="584" y="283"/>
                        <a:pt x="603" y="283"/>
                      </a:cubicBezTo>
                      <a:lnTo>
                        <a:pt x="828" y="283"/>
                      </a:lnTo>
                      <a:cubicBezTo>
                        <a:pt x="847" y="283"/>
                        <a:pt x="862" y="299"/>
                        <a:pt x="862" y="317"/>
                      </a:cubicBezTo>
                      <a:lnTo>
                        <a:pt x="862" y="401"/>
                      </a:lnTo>
                      <a:lnTo>
                        <a:pt x="862" y="412"/>
                      </a:lnTo>
                      <a:lnTo>
                        <a:pt x="862" y="545"/>
                      </a:lnTo>
                      <a:cubicBezTo>
                        <a:pt x="862" y="564"/>
                        <a:pt x="847" y="579"/>
                        <a:pt x="828" y="579"/>
                      </a:cubicBezTo>
                      <a:lnTo>
                        <a:pt x="603" y="579"/>
                      </a:lnTo>
                      <a:cubicBezTo>
                        <a:pt x="584" y="579"/>
                        <a:pt x="569" y="564"/>
                        <a:pt x="569" y="545"/>
                      </a:cubicBezTo>
                      <a:lnTo>
                        <a:pt x="569" y="412"/>
                      </a:lnTo>
                      <a:close/>
                      <a:moveTo>
                        <a:pt x="569" y="765"/>
                      </a:moveTo>
                      <a:lnTo>
                        <a:pt x="569" y="755"/>
                      </a:lnTo>
                      <a:lnTo>
                        <a:pt x="569" y="671"/>
                      </a:lnTo>
                      <a:cubicBezTo>
                        <a:pt x="569" y="653"/>
                        <a:pt x="584" y="637"/>
                        <a:pt x="603" y="637"/>
                      </a:cubicBezTo>
                      <a:lnTo>
                        <a:pt x="828" y="637"/>
                      </a:lnTo>
                      <a:cubicBezTo>
                        <a:pt x="847" y="637"/>
                        <a:pt x="862" y="653"/>
                        <a:pt x="862" y="671"/>
                      </a:cubicBezTo>
                      <a:lnTo>
                        <a:pt x="862" y="755"/>
                      </a:lnTo>
                      <a:lnTo>
                        <a:pt x="862" y="765"/>
                      </a:lnTo>
                      <a:lnTo>
                        <a:pt x="862" y="899"/>
                      </a:lnTo>
                      <a:cubicBezTo>
                        <a:pt x="862" y="918"/>
                        <a:pt x="847" y="933"/>
                        <a:pt x="828" y="933"/>
                      </a:cubicBezTo>
                      <a:lnTo>
                        <a:pt x="603" y="933"/>
                      </a:lnTo>
                      <a:cubicBezTo>
                        <a:pt x="584" y="933"/>
                        <a:pt x="569" y="918"/>
                        <a:pt x="569" y="899"/>
                      </a:cubicBezTo>
                      <a:lnTo>
                        <a:pt x="569" y="765"/>
                      </a:lnTo>
                      <a:close/>
                      <a:moveTo>
                        <a:pt x="225" y="412"/>
                      </a:moveTo>
                      <a:lnTo>
                        <a:pt x="225" y="401"/>
                      </a:lnTo>
                      <a:lnTo>
                        <a:pt x="225" y="317"/>
                      </a:lnTo>
                      <a:cubicBezTo>
                        <a:pt x="225" y="299"/>
                        <a:pt x="241" y="283"/>
                        <a:pt x="259" y="283"/>
                      </a:cubicBezTo>
                      <a:lnTo>
                        <a:pt x="485" y="283"/>
                      </a:lnTo>
                      <a:cubicBezTo>
                        <a:pt x="503" y="283"/>
                        <a:pt x="519" y="299"/>
                        <a:pt x="519" y="317"/>
                      </a:cubicBezTo>
                      <a:lnTo>
                        <a:pt x="519" y="401"/>
                      </a:lnTo>
                      <a:lnTo>
                        <a:pt x="519" y="412"/>
                      </a:lnTo>
                      <a:lnTo>
                        <a:pt x="519" y="545"/>
                      </a:lnTo>
                      <a:cubicBezTo>
                        <a:pt x="519" y="564"/>
                        <a:pt x="503" y="579"/>
                        <a:pt x="485" y="579"/>
                      </a:cubicBezTo>
                      <a:lnTo>
                        <a:pt x="259" y="579"/>
                      </a:lnTo>
                      <a:cubicBezTo>
                        <a:pt x="241" y="579"/>
                        <a:pt x="225" y="564"/>
                        <a:pt x="225" y="545"/>
                      </a:cubicBezTo>
                      <a:lnTo>
                        <a:pt x="225" y="412"/>
                      </a:lnTo>
                      <a:close/>
                      <a:moveTo>
                        <a:pt x="225" y="765"/>
                      </a:moveTo>
                      <a:lnTo>
                        <a:pt x="225" y="755"/>
                      </a:lnTo>
                      <a:lnTo>
                        <a:pt x="225" y="671"/>
                      </a:lnTo>
                      <a:cubicBezTo>
                        <a:pt x="225" y="653"/>
                        <a:pt x="241" y="637"/>
                        <a:pt x="259" y="637"/>
                      </a:cubicBezTo>
                      <a:lnTo>
                        <a:pt x="485" y="637"/>
                      </a:lnTo>
                      <a:cubicBezTo>
                        <a:pt x="503" y="637"/>
                        <a:pt x="519" y="653"/>
                        <a:pt x="519" y="671"/>
                      </a:cubicBezTo>
                      <a:lnTo>
                        <a:pt x="519" y="755"/>
                      </a:lnTo>
                      <a:lnTo>
                        <a:pt x="519" y="765"/>
                      </a:lnTo>
                      <a:lnTo>
                        <a:pt x="519" y="899"/>
                      </a:lnTo>
                      <a:cubicBezTo>
                        <a:pt x="519" y="918"/>
                        <a:pt x="503" y="933"/>
                        <a:pt x="485" y="933"/>
                      </a:cubicBezTo>
                      <a:lnTo>
                        <a:pt x="259" y="933"/>
                      </a:lnTo>
                      <a:cubicBezTo>
                        <a:pt x="241" y="933"/>
                        <a:pt x="225" y="918"/>
                        <a:pt x="225" y="899"/>
                      </a:cubicBezTo>
                      <a:lnTo>
                        <a:pt x="225" y="765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5" y="1261"/>
                        <a:pt x="225" y="1237"/>
                      </a:cubicBezTo>
                      <a:lnTo>
                        <a:pt x="225" y="991"/>
                      </a:lnTo>
                      <a:lnTo>
                        <a:pt x="1203" y="991"/>
                      </a:lnTo>
                      <a:lnTo>
                        <a:pt x="1203" y="1237"/>
                      </a:lnTo>
                      <a:cubicBezTo>
                        <a:pt x="1203" y="1261"/>
                        <a:pt x="1182" y="1282"/>
                        <a:pt x="1158" y="1282"/>
                      </a:cubicBezTo>
                      <a:close/>
                      <a:moveTo>
                        <a:pt x="1203" y="755"/>
                      </a:moveTo>
                      <a:lnTo>
                        <a:pt x="1203" y="765"/>
                      </a:lnTo>
                      <a:lnTo>
                        <a:pt x="1203" y="899"/>
                      </a:lnTo>
                      <a:cubicBezTo>
                        <a:pt x="1203" y="918"/>
                        <a:pt x="1187" y="933"/>
                        <a:pt x="1169" y="933"/>
                      </a:cubicBezTo>
                      <a:lnTo>
                        <a:pt x="944" y="933"/>
                      </a:lnTo>
                      <a:cubicBezTo>
                        <a:pt x="925" y="933"/>
                        <a:pt x="909" y="918"/>
                        <a:pt x="909" y="899"/>
                      </a:cubicBezTo>
                      <a:lnTo>
                        <a:pt x="909" y="765"/>
                      </a:lnTo>
                      <a:lnTo>
                        <a:pt x="909" y="755"/>
                      </a:lnTo>
                      <a:lnTo>
                        <a:pt x="909" y="671"/>
                      </a:lnTo>
                      <a:cubicBezTo>
                        <a:pt x="909" y="653"/>
                        <a:pt x="925" y="637"/>
                        <a:pt x="944" y="637"/>
                      </a:cubicBezTo>
                      <a:lnTo>
                        <a:pt x="1169" y="637"/>
                      </a:lnTo>
                      <a:cubicBezTo>
                        <a:pt x="1187" y="637"/>
                        <a:pt x="1203" y="653"/>
                        <a:pt x="1203" y="671"/>
                      </a:cubicBezTo>
                      <a:lnTo>
                        <a:pt x="1203" y="755"/>
                      </a:lnTo>
                      <a:close/>
                      <a:moveTo>
                        <a:pt x="1203" y="401"/>
                      </a:moveTo>
                      <a:lnTo>
                        <a:pt x="1203" y="412"/>
                      </a:lnTo>
                      <a:lnTo>
                        <a:pt x="1203" y="545"/>
                      </a:lnTo>
                      <a:cubicBezTo>
                        <a:pt x="1203" y="564"/>
                        <a:pt x="1187" y="579"/>
                        <a:pt x="1169" y="579"/>
                      </a:cubicBezTo>
                      <a:lnTo>
                        <a:pt x="944" y="579"/>
                      </a:lnTo>
                      <a:cubicBezTo>
                        <a:pt x="925" y="579"/>
                        <a:pt x="909" y="564"/>
                        <a:pt x="909" y="545"/>
                      </a:cubicBezTo>
                      <a:lnTo>
                        <a:pt x="909" y="412"/>
                      </a:lnTo>
                      <a:lnTo>
                        <a:pt x="909" y="401"/>
                      </a:lnTo>
                      <a:lnTo>
                        <a:pt x="909" y="317"/>
                      </a:lnTo>
                      <a:cubicBezTo>
                        <a:pt x="909" y="299"/>
                        <a:pt x="925" y="283"/>
                        <a:pt x="944" y="283"/>
                      </a:cubicBezTo>
                      <a:lnTo>
                        <a:pt x="1169" y="283"/>
                      </a:lnTo>
                      <a:cubicBezTo>
                        <a:pt x="1187" y="283"/>
                        <a:pt x="1203" y="299"/>
                        <a:pt x="1203" y="317"/>
                      </a:cubicBezTo>
                      <a:lnTo>
                        <a:pt x="1203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C6DBBC-8897-467B-B56A-4842F572FDE2}"/>
                </a:ext>
              </a:extLst>
            </p:cNvPr>
            <p:cNvSpPr/>
            <p:nvPr/>
          </p:nvSpPr>
          <p:spPr>
            <a:xfrm>
              <a:off x="1526247" y="2066320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Virtual Machine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78011"/>
            <a:ext cx="604457" cy="632769"/>
            <a:chOff x="2556672" y="1468849"/>
            <a:chExt cx="805942" cy="84369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632769"/>
            <a:chOff x="2556672" y="1468849"/>
            <a:chExt cx="805942" cy="843692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78102"/>
            <a:chOff x="375699" y="1131597"/>
            <a:chExt cx="1131055" cy="1170803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36063" y="2056179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98F2DBD-07E9-44B1-BC30-FEBD571D57E4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28B4044-4038-416B-9F78-2989023E7021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FC820F-CA2F-4706-8EA8-1B3F1C6C54DB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2D5D7D3-4A92-4AE9-8551-34736B6E072C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C200C91E-D4C2-4978-B372-DAE1173E0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7E757532-7C8A-4516-94A6-1FD6499B8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7BEA1C5A-4F89-46FD-9285-5DB5DC4B50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1BABB8E5-9BCE-494A-B5BC-4D7C9D91C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B86D1C9B-E784-45FD-ABF5-C9FEE01B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1CA66163-9653-4A7F-B82E-DE2E905B1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929638D1-978B-48E9-B6B6-E5D32295F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0592EC5-0317-49B3-87D2-F6750C408763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215899D-4CAA-4E36-A595-D30A856C8691}"/>
              </a:ext>
            </a:extLst>
          </p:cNvPr>
          <p:cNvGrpSpPr/>
          <p:nvPr/>
        </p:nvGrpSpPr>
        <p:grpSpPr>
          <a:xfrm>
            <a:off x="2787369" y="4164823"/>
            <a:ext cx="858931" cy="727283"/>
            <a:chOff x="3406274" y="1436411"/>
            <a:chExt cx="903246" cy="969711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28F4B68D-731B-443D-B18B-A248F31135F9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AD69639-CFCE-4844-97B9-25BB592988B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A912C8B0-A3DE-4999-B932-ED97ECF83D30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214" name="Freeform 37">
                  <a:extLst>
                    <a:ext uri="{FF2B5EF4-FFF2-40B4-BE49-F238E27FC236}">
                      <a16:creationId xmlns:a16="http://schemas.microsoft.com/office/drawing/2014/main" id="{B5316939-0B3F-489B-AB8B-3300C04DE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15" name="Freeform 38">
                  <a:extLst>
                    <a:ext uri="{FF2B5EF4-FFF2-40B4-BE49-F238E27FC236}">
                      <a16:creationId xmlns:a16="http://schemas.microsoft.com/office/drawing/2014/main" id="{D4EA26C6-DCF1-414C-A2B1-7803F185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BB315DF-3C7D-4A79-B529-A197585BC878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078209-746D-4A76-822B-0C3F47E44825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E6C4E74-2A99-4BDD-94F2-B1FCA1C7966E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7D24739-2F0B-4D2A-B6C1-A4DF9839FA18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3988EED-765E-4B2E-93FE-175436E74C39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226" name="Freeform 2">
                  <a:extLst>
                    <a:ext uri="{FF2B5EF4-FFF2-40B4-BE49-F238E27FC236}">
                      <a16:creationId xmlns:a16="http://schemas.microsoft.com/office/drawing/2014/main" id="{CEF28E36-433A-43AE-9BAE-695B58CB3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27" name="Freeform 3">
                  <a:extLst>
                    <a:ext uri="{FF2B5EF4-FFF2-40B4-BE49-F238E27FC236}">
                      <a16:creationId xmlns:a16="http://schemas.microsoft.com/office/drawing/2014/main" id="{597D9824-0692-4993-BEFC-6F68170B7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C790EF0-C4ED-42EC-A37D-318AFF3ABCA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9020BA3-1EC2-4160-A48F-B0BD5F5B8822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292" name="Graphic 64">
              <a:extLst>
                <a:ext uri="{FF2B5EF4-FFF2-40B4-BE49-F238E27FC236}">
                  <a16:creationId xmlns:a16="http://schemas.microsoft.com/office/drawing/2014/main" id="{0E2EE76D-10DA-4154-9B3A-0E9F17B7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38A4E65-A425-4D0A-9CCF-3BD7589768C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1"/>
            <a:ext cx="4808935" cy="3512344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Visual Studio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42688-1B88-43F1-A05D-5F394AA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C3203B-5BB5-4224-9DA3-C65C0272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04456" y="1657004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2308" y="2013006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2" grpId="0" animBg="1"/>
      <p:bldP spid="84" grpId="0" animBg="1"/>
      <p:bldP spid="86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932842" y="3294785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AD76A21-2D02-4286-8AA2-A376183AA4B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25501"/>
              <a:gd name="adj2" fmla="val 18531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7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32FD323-71E1-4F01-8C88-C69F1D59470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914ADBD-1633-4E96-88E2-834E55FB1460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81637" y="338233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14302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7" grpId="0" animBg="1"/>
      <p:bldP spid="8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D4F9E69-C576-4198-A096-52110A7B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7367089" y="2899091"/>
            <a:ext cx="1681822" cy="11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7F8782-80E1-493B-B68F-9D7086E54ADE}"/>
              </a:ext>
            </a:extLst>
          </p:cNvPr>
          <p:cNvSpPr/>
          <p:nvPr/>
        </p:nvSpPr>
        <p:spPr>
          <a:xfrm>
            <a:off x="6626620" y="2834640"/>
            <a:ext cx="962900" cy="946179"/>
          </a:xfrm>
          <a:custGeom>
            <a:avLst/>
            <a:gdLst>
              <a:gd name="connsiteX0" fmla="*/ 962900 w 962900"/>
              <a:gd name="connsiteY0" fmla="*/ 822960 h 946179"/>
              <a:gd name="connsiteX1" fmla="*/ 149084 w 962900"/>
              <a:gd name="connsiteY1" fmla="*/ 877824 h 946179"/>
              <a:gd name="connsiteX2" fmla="*/ 2780 w 962900"/>
              <a:gd name="connsiteY2" fmla="*/ 0 h 9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900" h="946179">
                <a:moveTo>
                  <a:pt x="962900" y="822960"/>
                </a:moveTo>
                <a:cubicBezTo>
                  <a:pt x="636002" y="918972"/>
                  <a:pt x="309104" y="1014984"/>
                  <a:pt x="149084" y="877824"/>
                </a:cubicBezTo>
                <a:cubicBezTo>
                  <a:pt x="-10936" y="740664"/>
                  <a:pt x="-4078" y="370332"/>
                  <a:pt x="27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20ECF4D8-D799-44E5-8ABF-9384FFB9354D}"/>
              </a:ext>
            </a:extLst>
          </p:cNvPr>
          <p:cNvSpPr/>
          <p:nvPr/>
        </p:nvSpPr>
        <p:spPr>
          <a:xfrm>
            <a:off x="5903999" y="1566245"/>
            <a:ext cx="3240001" cy="1572955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336797" cy="3780000"/>
          </a:xfrm>
        </p:spPr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(i.e. a container)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1" y="936001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oud 39">
            <a:extLst>
              <a:ext uri="{FF2B5EF4-FFF2-40B4-BE49-F238E27FC236}">
                <a16:creationId xmlns:a16="http://schemas.microsoft.com/office/drawing/2014/main" id="{5EFFFEB8-B28D-4159-A2C8-C42E0CA9B9FE}"/>
              </a:ext>
            </a:extLst>
          </p:cNvPr>
          <p:cNvSpPr/>
          <p:nvPr/>
        </p:nvSpPr>
        <p:spPr>
          <a:xfrm>
            <a:off x="5515539" y="1332543"/>
            <a:ext cx="3428529" cy="206134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5" y="285873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4" y="19382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60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5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8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Application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7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8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Container Image for </a:t>
            </a:r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10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OCIR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1"/>
            <a:ext cx="3361174" cy="2546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5" y="3156255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9" y="3185224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OCI CLI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1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Project </a:t>
            </a:r>
            <a:r>
              <a:rPr lang="en-GB" sz="1050" dirty="0" err="1">
                <a:solidFill>
                  <a:srgbClr val="FFFFFF"/>
                </a:solidFill>
                <a:latin typeface="Arial" panose="020B0604020202020204"/>
              </a:rPr>
              <a:t>Fn</a:t>
            </a:r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 </a:t>
            </a:r>
            <a:endParaRPr lang="en-NL" sz="10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9" y="2759416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900" dirty="0">
                <a:solidFill>
                  <a:srgbClr val="FFFFFF"/>
                </a:solidFill>
                <a:latin typeface="Arial" panose="020B0604020202020204"/>
              </a:rPr>
              <a:t>OCI Config</a:t>
            </a:r>
            <a:endParaRPr lang="en-NL" sz="9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3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8" y="2876850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2" y="2763772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8" y="2740756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Docker Container with Function &amp; Runtime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5" y="2343273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5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1996381" y="184121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40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2" y="511144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3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409" y="3235407"/>
            <a:ext cx="341939" cy="2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B7228E-5E3D-4B22-8CB5-09A01C904686}"/>
              </a:ext>
            </a:extLst>
          </p:cNvPr>
          <p:cNvSpPr txBox="1"/>
          <p:nvPr/>
        </p:nvSpPr>
        <p:spPr>
          <a:xfrm>
            <a:off x="1950207" y="4414703"/>
            <a:ext cx="19684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Development Environment</a:t>
            </a:r>
            <a:endParaRPr lang="en-NL" sz="1300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A6AE5-C78B-400D-AB0D-8F89523737E9}"/>
              </a:ext>
            </a:extLst>
          </p:cNvPr>
          <p:cNvSpPr txBox="1"/>
          <p:nvPr/>
        </p:nvSpPr>
        <p:spPr>
          <a:xfrm>
            <a:off x="5969106" y="2808771"/>
            <a:ext cx="24509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Test &amp; </a:t>
            </a:r>
            <a:r>
              <a:rPr lang="nl-NL" sz="1300" dirty="0" err="1"/>
              <a:t>Production</a:t>
            </a:r>
            <a:r>
              <a:rPr lang="nl-NL" sz="1300" dirty="0"/>
              <a:t> </a:t>
            </a:r>
            <a:r>
              <a:rPr lang="nl-NL" sz="1300" dirty="0" err="1"/>
              <a:t>Environmentd</a:t>
            </a:r>
            <a:endParaRPr lang="en-NL" sz="1300" dirty="0" err="1"/>
          </a:p>
        </p:txBody>
      </p:sp>
      <p:pic>
        <p:nvPicPr>
          <p:cNvPr id="41" name="Content Placeholder 40" descr="Document">
            <a:extLst>
              <a:ext uri="{FF2B5EF4-FFF2-40B4-BE49-F238E27FC236}">
                <a16:creationId xmlns:a16="http://schemas.microsoft.com/office/drawing/2014/main" id="{02E7DA1A-6E0B-4DD2-A236-D73C090A7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73752" y="3435932"/>
            <a:ext cx="573776" cy="573776"/>
          </a:xfr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2202FE0-FF07-4236-84CA-9595F9EB2650}"/>
              </a:ext>
            </a:extLst>
          </p:cNvPr>
          <p:cNvSpPr txBox="1"/>
          <p:nvPr/>
        </p:nvSpPr>
        <p:spPr>
          <a:xfrm flipH="1">
            <a:off x="2974784" y="3954238"/>
            <a:ext cx="55672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Code</a:t>
            </a:r>
            <a:endParaRPr lang="en-NL" sz="1300" dirty="0" err="1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D731EC2-2E5C-4D19-8FE4-ADD58B8EFAE1}"/>
              </a:ext>
            </a:extLst>
          </p:cNvPr>
          <p:cNvCxnSpPr/>
          <p:nvPr/>
        </p:nvCxnSpPr>
        <p:spPr>
          <a:xfrm flipV="1">
            <a:off x="3459142" y="3443660"/>
            <a:ext cx="189957" cy="279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C7FC10B-0F37-4ADA-B762-6EA41A854C5E}"/>
              </a:ext>
            </a:extLst>
          </p:cNvPr>
          <p:cNvSpPr/>
          <p:nvPr/>
        </p:nvSpPr>
        <p:spPr>
          <a:xfrm>
            <a:off x="554400" y="337465"/>
            <a:ext cx="6753600" cy="656135"/>
          </a:xfrm>
          <a:custGeom>
            <a:avLst/>
            <a:gdLst>
              <a:gd name="connsiteX0" fmla="*/ 0 w 6753600"/>
              <a:gd name="connsiteY0" fmla="*/ 656135 h 656135"/>
              <a:gd name="connsiteX1" fmla="*/ 2628000 w 6753600"/>
              <a:gd name="connsiteY1" fmla="*/ 935 h 656135"/>
              <a:gd name="connsiteX2" fmla="*/ 6753600 w 6753600"/>
              <a:gd name="connsiteY2" fmla="*/ 540935 h 656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53600" h="656135">
                <a:moveTo>
                  <a:pt x="0" y="656135"/>
                </a:moveTo>
                <a:cubicBezTo>
                  <a:pt x="751200" y="338135"/>
                  <a:pt x="1502400" y="20135"/>
                  <a:pt x="2628000" y="935"/>
                </a:cubicBezTo>
                <a:cubicBezTo>
                  <a:pt x="3753600" y="-18265"/>
                  <a:pt x="5253600" y="261335"/>
                  <a:pt x="6753600" y="54093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6" cy="51435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51435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30" y="273844"/>
            <a:ext cx="537337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D08F3-9E47-4B4F-B629-EF028A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1900124"/>
            <a:ext cx="2569468" cy="1342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7" y="1516951"/>
            <a:ext cx="5370763" cy="3115771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“an internet-scale, high-performance storage platform that offers reliable and cost-efficient data durability. </a:t>
            </a:r>
            <a:br>
              <a:rPr lang="en-US" sz="1500" dirty="0"/>
            </a:br>
            <a:r>
              <a:rPr lang="en-US" sz="1500" dirty="0"/>
              <a:t>The Object Storage service can store an unlimited amount of unstructured data of any content type, including analytic data and rich content, like images and videos.”</a:t>
            </a:r>
            <a:br>
              <a:rPr lang="en-US" sz="1500" dirty="0"/>
            </a:br>
            <a:br>
              <a:rPr lang="en-US" sz="1500" dirty="0"/>
            </a:br>
            <a:endParaRPr lang="en-US" sz="1500" dirty="0"/>
          </a:p>
          <a:p>
            <a:r>
              <a:rPr lang="en-US" sz="1500" dirty="0"/>
              <a:t>Note: use  </a:t>
            </a:r>
            <a:r>
              <a:rPr lang="en-US" sz="1500" b="1" dirty="0"/>
              <a:t>Archive Storage</a:t>
            </a:r>
            <a:r>
              <a:rPr lang="en-US" sz="1500" dirty="0"/>
              <a:t> for data which you rarely access, but that must be retained and preserved for long periods of time. </a:t>
            </a:r>
          </a:p>
          <a:p>
            <a:pPr lvl="1"/>
            <a:r>
              <a:rPr lang="en-US" sz="1500" dirty="0"/>
              <a:t>The cost efficiency of the Archive Storage tier offsets the longer lead time required to access the data.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0E7D6-EB47-4A14-A3B7-C1E07F74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95" y="704606"/>
            <a:ext cx="7796283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DA1C-54E0-4126-A87F-D135556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12" y="2571750"/>
            <a:ext cx="2592510" cy="8511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1" y="1633852"/>
            <a:ext cx="5165838" cy="3366773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350" dirty="0"/>
              <a:t>A </a:t>
            </a:r>
            <a:r>
              <a:rPr lang="en-US" sz="1350" i="1" dirty="0"/>
              <a:t>regional</a:t>
            </a:r>
            <a:r>
              <a:rPr lang="en-US" sz="1350" dirty="0"/>
              <a:t> service – not tied to a compute instance or even an AD</a:t>
            </a:r>
          </a:p>
          <a:p>
            <a:r>
              <a:rPr lang="en-US" sz="1350" dirty="0"/>
              <a:t>Organized in Namespaces, Buckets (similar to Folders) and Objects</a:t>
            </a:r>
          </a:p>
          <a:p>
            <a:r>
              <a:rPr lang="en-US" sz="1350" dirty="0"/>
              <a:t>Max Object Size is 10TiB (in parts of max 50 </a:t>
            </a:r>
            <a:r>
              <a:rPr lang="en-US" sz="1350" dirty="0" err="1"/>
              <a:t>GiB</a:t>
            </a:r>
            <a:r>
              <a:rPr lang="en-US" sz="1350" dirty="0"/>
              <a:t>)	</a:t>
            </a:r>
          </a:p>
          <a:p>
            <a:pPr lvl="1"/>
            <a:r>
              <a:rPr lang="en-US" sz="1350" dirty="0"/>
              <a:t>one tebibyte (1 </a:t>
            </a:r>
            <a:r>
              <a:rPr lang="en-US" sz="1350" dirty="0" err="1"/>
              <a:t>TiB</a:t>
            </a:r>
            <a:r>
              <a:rPr lang="en-US" sz="1350" dirty="0"/>
              <a:t>) is approximately equal to 1.1 TB</a:t>
            </a:r>
          </a:p>
          <a:p>
            <a:r>
              <a:rPr lang="en-US" sz="1350" dirty="0"/>
              <a:t>Object Storage is </a:t>
            </a:r>
            <a:r>
              <a:rPr lang="en-US" sz="1350" i="1" dirty="0"/>
              <a:t>Always Free</a:t>
            </a:r>
            <a:r>
              <a:rPr lang="en-US" sz="1350" dirty="0"/>
              <a:t> eligible</a:t>
            </a:r>
          </a:p>
          <a:p>
            <a:r>
              <a:rPr lang="en-US" sz="1350" dirty="0"/>
              <a:t>Object Storage provides</a:t>
            </a:r>
          </a:p>
          <a:p>
            <a:pPr lvl="1"/>
            <a:r>
              <a:rPr lang="en-US" sz="1350" dirty="0"/>
              <a:t>Durability – multiple copies, automatically maintained</a:t>
            </a:r>
          </a:p>
          <a:p>
            <a:pPr lvl="1"/>
            <a:r>
              <a:rPr lang="en-US" sz="1350" dirty="0"/>
              <a:t>Encryption - 256-bit Advanced Encryption Standard (AES-256)</a:t>
            </a:r>
          </a:p>
          <a:p>
            <a:pPr lvl="1"/>
            <a:r>
              <a:rPr lang="en-US" sz="1350" dirty="0"/>
              <a:t>S3 Compatible REST API</a:t>
            </a:r>
          </a:p>
          <a:p>
            <a:pPr lvl="1"/>
            <a:r>
              <a:rPr lang="en-US" sz="1350" dirty="0"/>
              <a:t>HDFS Connector (to act as backend for Spark and Hadoop MapReduce)</a:t>
            </a:r>
          </a:p>
          <a:p>
            <a:pPr lvl="1"/>
            <a:r>
              <a:rPr lang="en-US" sz="1350" dirty="0"/>
              <a:t>Pre-authorized requests for time-limited, direct access </a:t>
            </a:r>
          </a:p>
          <a:p>
            <a:pPr lvl="1"/>
            <a:r>
              <a:rPr lang="en-US" sz="1350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94322-12FE-4AA0-BC71-B5013652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68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" y="936000"/>
            <a:ext cx="7875917" cy="372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6149591" y="4750904"/>
            <a:ext cx="29944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300" b="1" dirty="0">
                <a:solidFill>
                  <a:schemeClr val="bg1">
                    <a:lumMod val="50000"/>
                  </a:schemeClr>
                </a:solidFill>
              </a:rPr>
              <a:t> bit.ly/cloud-native-latam2020</a:t>
            </a:r>
            <a:endParaRPr lang="en-NL" sz="13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15C52B-D4D4-498A-8FE8-951AB398E5A4}"/>
              </a:ext>
            </a:extLst>
          </p:cNvPr>
          <p:cNvGrpSpPr/>
          <p:nvPr/>
        </p:nvGrpSpPr>
        <p:grpSpPr>
          <a:xfrm>
            <a:off x="7603199" y="3412009"/>
            <a:ext cx="953417" cy="722010"/>
            <a:chOff x="303130" y="1040872"/>
            <a:chExt cx="1283748" cy="1283748"/>
          </a:xfrm>
        </p:grpSpPr>
        <p:pic>
          <p:nvPicPr>
            <p:cNvPr id="13" name="Graphic 64">
              <a:extLst>
                <a:ext uri="{FF2B5EF4-FFF2-40B4-BE49-F238E27FC236}">
                  <a16:creationId xmlns:a16="http://schemas.microsoft.com/office/drawing/2014/main" id="{694941C6-8032-4DAF-BC2D-18C785A47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FAC1A8-A382-4D35-919E-AF2528284511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6" name="Snagit_SNG85F">
            <a:extLst>
              <a:ext uri="{FF2B5EF4-FFF2-40B4-BE49-F238E27FC236}">
                <a16:creationId xmlns:a16="http://schemas.microsoft.com/office/drawing/2014/main" id="{78FA0010-E09E-4206-8972-67CF0E9E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48" y="792000"/>
            <a:ext cx="6925451" cy="385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9BAC66-BE52-4683-8643-64ABFDF8C51F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53294A1-A699-4687-AFB8-8FAC1710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DCD8F14-B9DC-4CD3-A2CC-2895B821901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85DD39-A65E-497F-8606-5FBEF49441F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22DBBB3D-2063-4D3B-BFF0-B6CBBBA5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2E1D4F-5DC3-4037-8C25-CD97936523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C1F7F07-ACD8-49F1-9A8B-D1CE869E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7" r="27104" b="-2"/>
          <a:stretch/>
        </p:blipFill>
        <p:spPr bwMode="auto">
          <a:xfrm>
            <a:off x="2" y="8"/>
            <a:ext cx="2233873" cy="31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C012A32-4BFC-47B3-8719-7C82F357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r="5279" b="2"/>
          <a:stretch/>
        </p:blipFill>
        <p:spPr bwMode="auto">
          <a:xfrm>
            <a:off x="2297073" y="7"/>
            <a:ext cx="224256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9D38817-5291-4671-A74B-8641CE7A5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r="23252" b="-1"/>
          <a:stretch/>
        </p:blipFill>
        <p:spPr>
          <a:xfrm>
            <a:off x="4602838" y="7"/>
            <a:ext cx="2242566" cy="3168389"/>
          </a:xfrm>
          <a:prstGeom prst="rect">
            <a:avLst/>
          </a:prstGeom>
        </p:spPr>
      </p:pic>
      <p:pic>
        <p:nvPicPr>
          <p:cNvPr id="4100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24E759-9DEF-4E45-99B2-B5B29D00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r="12471" b="-3"/>
          <a:stretch/>
        </p:blipFill>
        <p:spPr bwMode="auto">
          <a:xfrm>
            <a:off x="6908604" y="7"/>
            <a:ext cx="223539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id="{B3AD4C66-CB2C-4878-BFA9-13F53662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9" y="3751772"/>
            <a:ext cx="1839880" cy="5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4">
            <a:extLst>
              <a:ext uri="{FF2B5EF4-FFF2-40B4-BE49-F238E27FC236}">
                <a16:creationId xmlns:a16="http://schemas.microsoft.com/office/drawing/2014/main" id="{91025CFA-AB3C-40CC-94CF-68913EC5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50" y="3247054"/>
            <a:ext cx="1945026" cy="6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BADDE-8DA7-4AA5-A92B-4C1B8B24B19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509" y="4371709"/>
            <a:ext cx="1616623" cy="446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6242F-1BBF-475B-B087-17251259D3D4}"/>
              </a:ext>
            </a:extLst>
          </p:cNvPr>
          <p:cNvSpPr txBox="1"/>
          <p:nvPr/>
        </p:nvSpPr>
        <p:spPr>
          <a:xfrm>
            <a:off x="435813" y="3305856"/>
            <a:ext cx="1274708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Rolando Carrasco</a:t>
            </a:r>
            <a:endParaRPr lang="en-NL" sz="105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C0F8A9-D083-4C7C-8014-6F3AAFD97D1A}"/>
              </a:ext>
            </a:extLst>
          </p:cNvPr>
          <p:cNvSpPr txBox="1"/>
          <p:nvPr/>
        </p:nvSpPr>
        <p:spPr>
          <a:xfrm rot="1747825">
            <a:off x="2738621" y="3155475"/>
            <a:ext cx="979755" cy="41549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nl-NL" sz="1050" dirty="0" err="1"/>
              <a:t>Jürgen</a:t>
            </a:r>
            <a:r>
              <a:rPr lang="nl-NL" sz="1050" dirty="0"/>
              <a:t> Kress</a:t>
            </a:r>
          </a:p>
          <a:p>
            <a:pPr algn="ctr"/>
            <a:r>
              <a:rPr lang="nl-NL" sz="1050" dirty="0"/>
              <a:t>(Oracle)</a:t>
            </a:r>
            <a:endParaRPr lang="en-NL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A29946-A93C-4528-9E78-422CC8627A39}"/>
              </a:ext>
            </a:extLst>
          </p:cNvPr>
          <p:cNvSpPr txBox="1"/>
          <p:nvPr/>
        </p:nvSpPr>
        <p:spPr>
          <a:xfrm rot="359399">
            <a:off x="5200292" y="3236267"/>
            <a:ext cx="1048685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Lucas Jellema</a:t>
            </a:r>
            <a:endParaRPr lang="en-NL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55272-6913-49BA-917A-B579235EFEE0}"/>
              </a:ext>
            </a:extLst>
          </p:cNvPr>
          <p:cNvSpPr/>
          <p:nvPr/>
        </p:nvSpPr>
        <p:spPr>
          <a:xfrm>
            <a:off x="7652307" y="3363224"/>
            <a:ext cx="1367184" cy="100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1B472D6-647F-40AF-AA8B-39A8FAF19EC5}"/>
              </a:ext>
            </a:extLst>
          </p:cNvPr>
          <p:cNvSpPr txBox="1"/>
          <p:nvPr/>
        </p:nvSpPr>
        <p:spPr>
          <a:xfrm rot="1747825">
            <a:off x="7435723" y="3219509"/>
            <a:ext cx="1244251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Rubén Rodríguez</a:t>
            </a:r>
            <a:endParaRPr lang="en-NL" sz="1050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94B5815-5014-494F-BDCC-C38905B44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7369595" y="4507447"/>
            <a:ext cx="1649896" cy="4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A5DCCA12-BA36-41DE-8C04-6FFC7B3A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3391" y="2210265"/>
            <a:ext cx="4289136" cy="9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23EFE-144A-426C-97E1-0CC248BF63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545" y="3777269"/>
            <a:ext cx="3959206" cy="1185991"/>
          </a:xfrm>
          <a:prstGeom prst="rect">
            <a:avLst/>
          </a:prstGeom>
        </p:spPr>
      </p:pic>
      <p:pic>
        <p:nvPicPr>
          <p:cNvPr id="118" name="Picture 12">
            <a:extLst>
              <a:ext uri="{FF2B5EF4-FFF2-40B4-BE49-F238E27FC236}">
                <a16:creationId xmlns:a16="http://schemas.microsoft.com/office/drawing/2014/main" id="{488DFBC7-DBF3-450C-8579-0F38D9E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59" y="3760217"/>
            <a:ext cx="1949285" cy="72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3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4" y="2287867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0B3DDC-512A-4B35-B245-3A5543BB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2525613"/>
            <a:ext cx="4200172" cy="16818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382CAF-9106-4CCA-B909-AADD549F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30B7C-C033-44E0-87FC-1FB20E8E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/>
            <a:r>
              <a:rPr lang="es-MX" dirty="0"/>
              <a:t>Events and </a:t>
            </a:r>
            <a:r>
              <a:rPr lang="es-MX" dirty="0" err="1"/>
              <a:t>Notifications</a:t>
            </a:r>
            <a:r>
              <a:rPr lang="es-MX" dirty="0"/>
              <a:t> are OCI </a:t>
            </a:r>
            <a:r>
              <a:rPr lang="es-MX" dirty="0" err="1"/>
              <a:t>Services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released</a:t>
            </a:r>
            <a:r>
              <a:rPr lang="es-MX" dirty="0"/>
              <a:t> </a:t>
            </a: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year</a:t>
            </a:r>
            <a:r>
              <a:rPr lang="es-MX" dirty="0"/>
              <a:t> (2019), and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used</a:t>
            </a:r>
            <a:r>
              <a:rPr lang="es-MX" dirty="0"/>
              <a:t>  </a:t>
            </a:r>
            <a:r>
              <a:rPr lang="es-MX" dirty="0" err="1"/>
              <a:t>to</a:t>
            </a:r>
            <a:r>
              <a:rPr lang="es-MX" dirty="0"/>
              <a:t> configure rules, </a:t>
            </a:r>
            <a:r>
              <a:rPr lang="es-MX" dirty="0" err="1"/>
              <a:t>notifications</a:t>
            </a:r>
            <a:r>
              <a:rPr lang="es-MX" dirty="0"/>
              <a:t> and </a:t>
            </a:r>
            <a:r>
              <a:rPr lang="es-MX" dirty="0" err="1"/>
              <a:t>events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happen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OCI </a:t>
            </a:r>
            <a:r>
              <a:rPr lang="es-MX" dirty="0" err="1"/>
              <a:t>infrastructure</a:t>
            </a:r>
            <a:endParaRPr lang="es-MX" dirty="0"/>
          </a:p>
          <a:p>
            <a:pPr marL="214313" indent="-214313"/>
            <a:r>
              <a:rPr lang="es-MX" dirty="0"/>
              <a:t>For </a:t>
            </a:r>
            <a:r>
              <a:rPr lang="es-MX" dirty="0" err="1"/>
              <a:t>example</a:t>
            </a:r>
            <a:r>
              <a:rPr lang="es-MX" dirty="0"/>
              <a:t>: </a:t>
            </a:r>
            <a:r>
              <a:rPr lang="es-MX" dirty="0" err="1"/>
              <a:t>every</a:t>
            </a:r>
            <a:r>
              <a:rPr lang="es-MX" dirty="0"/>
              <a:t> time a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creates</a:t>
            </a:r>
            <a:r>
              <a:rPr lang="es-MX" dirty="0"/>
              <a:t> a </a:t>
            </a:r>
            <a:r>
              <a:rPr lang="es-MX" dirty="0" err="1"/>
              <a:t>Bucket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Storage, </a:t>
            </a:r>
            <a:r>
              <a:rPr lang="es-MX" dirty="0" err="1"/>
              <a:t>you</a:t>
            </a:r>
            <a:r>
              <a:rPr lang="es-MX" dirty="0"/>
              <a:t> (as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) </a:t>
            </a:r>
            <a:r>
              <a:rPr lang="es-MX" dirty="0" err="1"/>
              <a:t>may</a:t>
            </a:r>
            <a:r>
              <a:rPr lang="es-MX" dirty="0"/>
              <a:t> be </a:t>
            </a:r>
            <a:r>
              <a:rPr lang="es-MX" dirty="0" err="1"/>
              <a:t>interested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email </a:t>
            </a:r>
            <a:r>
              <a:rPr lang="es-MX" dirty="0" err="1"/>
              <a:t>or</a:t>
            </a:r>
            <a:r>
              <a:rPr lang="es-MX" dirty="0"/>
              <a:t> run a </a:t>
            </a:r>
            <a:r>
              <a:rPr lang="es-MX" dirty="0" err="1"/>
              <a:t>function</a:t>
            </a:r>
            <a:r>
              <a:rPr lang="es-MX" dirty="0"/>
              <a:t>. </a:t>
            </a:r>
            <a:r>
              <a:rPr lang="es-MX" dirty="0" err="1"/>
              <a:t>Well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exactly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purpose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endParaRPr lang="es-MX" dirty="0"/>
          </a:p>
          <a:p>
            <a:pPr marL="214313" indent="-214313"/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basics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are: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Notifications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Subscriptions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Topics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Rules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Events</a:t>
            </a:r>
          </a:p>
          <a:p>
            <a:endParaRPr lang="en-N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C50A5-0C6C-427F-92C4-A9CA58A0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9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7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4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509CD-844D-4595-B6E0-AEA4623F19E9}"/>
              </a:ext>
            </a:extLst>
          </p:cNvPr>
          <p:cNvSpPr txBox="1"/>
          <p:nvPr/>
        </p:nvSpPr>
        <p:spPr>
          <a:xfrm>
            <a:off x="3412032" y="2894080"/>
            <a:ext cx="10211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Custom</a:t>
            </a:r>
            <a:r>
              <a:rPr lang="nl-NL" sz="1300" dirty="0"/>
              <a:t> Code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announcement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984A-F8DB-4156-A179-6C5A6837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3946313"/>
            <a:ext cx="7262489" cy="76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2DE9C-5DF9-4E5E-A11E-4619DC8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735447"/>
            <a:ext cx="7871460" cy="306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543543" y="3142754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3735808" y="2922495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endCxn id="33" idx="0"/>
          </p:cNvCxnSpPr>
          <p:nvPr/>
        </p:nvCxnSpPr>
        <p:spPr>
          <a:xfrm flipH="1">
            <a:off x="4079225" y="1781112"/>
            <a:ext cx="1613853" cy="114138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BC93A-1E05-44E3-80ED-09698BD1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7A37B-FB09-4A9F-92D5-D17B0BF3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34"/>
          <a:stretch/>
        </p:blipFill>
        <p:spPr>
          <a:xfrm>
            <a:off x="719999" y="873760"/>
            <a:ext cx="6686641" cy="389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49D15-546D-4362-A4FD-9701E38F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354" y="3159760"/>
            <a:ext cx="920176" cy="1157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BCA347-175A-4588-B262-B689BD7AB79F}"/>
              </a:ext>
            </a:extLst>
          </p:cNvPr>
          <p:cNvSpPr/>
          <p:nvPr/>
        </p:nvSpPr>
        <p:spPr>
          <a:xfrm>
            <a:off x="2738120" y="4106353"/>
            <a:ext cx="548640" cy="59247"/>
          </a:xfrm>
          <a:prstGeom prst="rect">
            <a:avLst/>
          </a:prstGeom>
          <a:noFill/>
          <a:ln>
            <a:solidFill>
              <a:srgbClr val="F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171252-0042-4859-94EB-97FAEC902674}"/>
              </a:ext>
            </a:extLst>
          </p:cNvPr>
          <p:cNvGrpSpPr/>
          <p:nvPr/>
        </p:nvGrpSpPr>
        <p:grpSpPr>
          <a:xfrm>
            <a:off x="2064596" y="2916515"/>
            <a:ext cx="805942" cy="937662"/>
            <a:chOff x="7676309" y="2584867"/>
            <a:chExt cx="805942" cy="9376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D2012F-3C24-4BD6-9F30-11F62313182B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7E199-FE87-4BFA-919B-855028EBDA54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2044F63-7391-4488-A0AF-45179307599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A8BB1C78-E757-4D3F-A402-728D7C0D6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BE6D00F4-7C27-43C4-979E-538BD5499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2">
                  <a:extLst>
                    <a:ext uri="{FF2B5EF4-FFF2-40B4-BE49-F238E27FC236}">
                      <a16:creationId xmlns:a16="http://schemas.microsoft.com/office/drawing/2014/main" id="{231A5493-C331-46C9-9835-920FF00800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3">
                  <a:extLst>
                    <a:ext uri="{FF2B5EF4-FFF2-40B4-BE49-F238E27FC236}">
                      <a16:creationId xmlns:a16="http://schemas.microsoft.com/office/drawing/2014/main" id="{AC433A54-DC8A-4001-B897-D3B0E505B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4">
                  <a:extLst>
                    <a:ext uri="{FF2B5EF4-FFF2-40B4-BE49-F238E27FC236}">
                      <a16:creationId xmlns:a16="http://schemas.microsoft.com/office/drawing/2014/main" id="{3AACF4B3-B884-41F4-A9C3-E508FFD39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AB6456-3058-4C5D-A081-A8ECDA0F2E6D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C5E1D05-052C-4012-A33E-FEB6E65F519E}"/>
              </a:ext>
            </a:extLst>
          </p:cNvPr>
          <p:cNvSpPr/>
          <p:nvPr/>
        </p:nvSpPr>
        <p:spPr>
          <a:xfrm>
            <a:off x="3564500" y="3470680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22F3CE3-0764-461C-A24B-0828C99C1B55}"/>
              </a:ext>
            </a:extLst>
          </p:cNvPr>
          <p:cNvSpPr/>
          <p:nvPr/>
        </p:nvSpPr>
        <p:spPr>
          <a:xfrm>
            <a:off x="4551374" y="394609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B6D987-E8BD-49E5-BCCA-FA8B8879B1AF}"/>
              </a:ext>
            </a:extLst>
          </p:cNvPr>
          <p:cNvCxnSpPr>
            <a:cxnSpLocks/>
          </p:cNvCxnSpPr>
          <p:nvPr/>
        </p:nvCxnSpPr>
        <p:spPr>
          <a:xfrm>
            <a:off x="4189684" y="4105665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ABC52DF-0478-4F3E-AA10-99C5DEBB0DAC}"/>
              </a:ext>
            </a:extLst>
          </p:cNvPr>
          <p:cNvCxnSpPr/>
          <p:nvPr/>
        </p:nvCxnSpPr>
        <p:spPr>
          <a:xfrm>
            <a:off x="2638097" y="329814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448" y="3272517"/>
            <a:ext cx="422382" cy="422382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36169FC1-0227-4CF3-B4F4-289ACE14E39C}"/>
              </a:ext>
            </a:extLst>
          </p:cNvPr>
          <p:cNvSpPr/>
          <p:nvPr/>
        </p:nvSpPr>
        <p:spPr>
          <a:xfrm>
            <a:off x="1185190" y="253246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)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i="1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9063BB-E7F8-426E-8F69-314090EA3B12}"/>
              </a:ext>
            </a:extLst>
          </p:cNvPr>
          <p:cNvGrpSpPr/>
          <p:nvPr/>
        </p:nvGrpSpPr>
        <p:grpSpPr>
          <a:xfrm>
            <a:off x="4167488" y="3664910"/>
            <a:ext cx="805942" cy="924017"/>
            <a:chOff x="10565918" y="1521439"/>
            <a:chExt cx="805942" cy="92401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88905E2-6A76-4C12-AE3B-EB02ABB2584A}"/>
                </a:ext>
              </a:extLst>
            </p:cNvPr>
            <p:cNvGrpSpPr/>
            <p:nvPr/>
          </p:nvGrpSpPr>
          <p:grpSpPr>
            <a:xfrm>
              <a:off x="10621648" y="1521439"/>
              <a:ext cx="724280" cy="543828"/>
              <a:chOff x="5830775" y="4014585"/>
              <a:chExt cx="724280" cy="54382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3CBFB40-2FFD-4E17-866F-4DD14C481939}"/>
                  </a:ext>
                </a:extLst>
              </p:cNvPr>
              <p:cNvSpPr/>
              <p:nvPr/>
            </p:nvSpPr>
            <p:spPr>
              <a:xfrm>
                <a:off x="5830775" y="4014585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652B473-6224-4C61-8AA8-32A27B0F23CE}"/>
                  </a:ext>
                </a:extLst>
              </p:cNvPr>
              <p:cNvGrpSpPr/>
              <p:nvPr/>
            </p:nvGrpSpPr>
            <p:grpSpPr>
              <a:xfrm>
                <a:off x="5933397" y="4086499"/>
                <a:ext cx="523527" cy="406751"/>
                <a:chOff x="8057075" y="4162651"/>
                <a:chExt cx="633412" cy="492125"/>
              </a:xfrm>
            </p:grpSpPr>
            <p:sp>
              <p:nvSpPr>
                <p:cNvPr id="115" name="Freeform 48">
                  <a:extLst>
                    <a:ext uri="{FF2B5EF4-FFF2-40B4-BE49-F238E27FC236}">
                      <a16:creationId xmlns:a16="http://schemas.microsoft.com/office/drawing/2014/main" id="{8D3C2F44-9EE6-49CA-9748-0B4E48913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62651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49">
                  <a:extLst>
                    <a:ext uri="{FF2B5EF4-FFF2-40B4-BE49-F238E27FC236}">
                      <a16:creationId xmlns:a16="http://schemas.microsoft.com/office/drawing/2014/main" id="{93E71EAC-1A80-4302-BE18-E5BE42F94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50">
                  <a:extLst>
                    <a:ext uri="{FF2B5EF4-FFF2-40B4-BE49-F238E27FC236}">
                      <a16:creationId xmlns:a16="http://schemas.microsoft.com/office/drawing/2014/main" id="{68F64645-6D06-4CAF-8D1E-9C81BFD23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51">
                  <a:extLst>
                    <a:ext uri="{FF2B5EF4-FFF2-40B4-BE49-F238E27FC236}">
                      <a16:creationId xmlns:a16="http://schemas.microsoft.com/office/drawing/2014/main" id="{7BC043EE-243C-446A-A2D5-112E56A0D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52">
                  <a:extLst>
                    <a:ext uri="{FF2B5EF4-FFF2-40B4-BE49-F238E27FC236}">
                      <a16:creationId xmlns:a16="http://schemas.microsoft.com/office/drawing/2014/main" id="{0117D18B-F1DF-4607-B146-D7442CDFC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53">
                  <a:extLst>
                    <a:ext uri="{FF2B5EF4-FFF2-40B4-BE49-F238E27FC236}">
                      <a16:creationId xmlns:a16="http://schemas.microsoft.com/office/drawing/2014/main" id="{A27B218E-94F6-414D-AA43-12A2E782E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54">
                  <a:extLst>
                    <a:ext uri="{FF2B5EF4-FFF2-40B4-BE49-F238E27FC236}">
                      <a16:creationId xmlns:a16="http://schemas.microsoft.com/office/drawing/2014/main" id="{BF1E040C-07EB-46CB-82B3-41DB8F76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55">
                  <a:extLst>
                    <a:ext uri="{FF2B5EF4-FFF2-40B4-BE49-F238E27FC236}">
                      <a16:creationId xmlns:a16="http://schemas.microsoft.com/office/drawing/2014/main" id="{310A281A-957C-4356-ABC9-B3C69401B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7E2118-CB1B-42EC-A59E-0F947150B9F0}"/>
                </a:ext>
              </a:extLst>
            </p:cNvPr>
            <p:cNvSpPr/>
            <p:nvPr/>
          </p:nvSpPr>
          <p:spPr>
            <a:xfrm>
              <a:off x="10565918" y="210690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</a:b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41CA87-476E-466B-AFC6-F591413C91C1}"/>
              </a:ext>
            </a:extLst>
          </p:cNvPr>
          <p:cNvGrpSpPr/>
          <p:nvPr/>
        </p:nvGrpSpPr>
        <p:grpSpPr>
          <a:xfrm>
            <a:off x="7483636" y="3102137"/>
            <a:ext cx="1192457" cy="1192457"/>
            <a:chOff x="283219" y="1109378"/>
            <a:chExt cx="1192457" cy="1192457"/>
          </a:xfrm>
        </p:grpSpPr>
        <p:pic>
          <p:nvPicPr>
            <p:cNvPr id="126" name="Graphic 85">
              <a:extLst>
                <a:ext uri="{FF2B5EF4-FFF2-40B4-BE49-F238E27FC236}">
                  <a16:creationId xmlns:a16="http://schemas.microsoft.com/office/drawing/2014/main" id="{6926BF3F-BA36-4B49-9C36-00625411A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22494E8-B4A7-4B5E-8B5A-F53345775D35}"/>
                </a:ext>
              </a:extLst>
            </p:cNvPr>
            <p:cNvSpPr/>
            <p:nvPr/>
          </p:nvSpPr>
          <p:spPr>
            <a:xfrm>
              <a:off x="470961" y="205912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BD6A4F-398F-4044-A890-54B1995C48AA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1" name="Graphic 64">
              <a:extLst>
                <a:ext uri="{FF2B5EF4-FFF2-40B4-BE49-F238E27FC236}">
                  <a16:creationId xmlns:a16="http://schemas.microsoft.com/office/drawing/2014/main" id="{7818663B-1350-4618-8FC3-ECF8557D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4A8F73-4855-4D6F-AE52-85D20544C59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404901"/>
          </a:xfrm>
          <a:custGeom>
            <a:avLst/>
            <a:gdLst>
              <a:gd name="connsiteX0" fmla="*/ 0 w 2531635"/>
              <a:gd name="connsiteY0" fmla="*/ 400825 h 2404901"/>
              <a:gd name="connsiteX1" fmla="*/ 400825 w 2531635"/>
              <a:gd name="connsiteY1" fmla="*/ 0 h 2404901"/>
              <a:gd name="connsiteX2" fmla="*/ 949566 w 2531635"/>
              <a:gd name="connsiteY2" fmla="*/ 0 h 2404901"/>
              <a:gd name="connsiteX3" fmla="*/ 1476787 w 2531635"/>
              <a:gd name="connsiteY3" fmla="*/ 0 h 2404901"/>
              <a:gd name="connsiteX4" fmla="*/ 1476787 w 2531635"/>
              <a:gd name="connsiteY4" fmla="*/ 0 h 2404901"/>
              <a:gd name="connsiteX5" fmla="*/ 1774254 w 2531635"/>
              <a:gd name="connsiteY5" fmla="*/ 0 h 2404901"/>
              <a:gd name="connsiteX6" fmla="*/ 2109696 w 2531635"/>
              <a:gd name="connsiteY6" fmla="*/ 0 h 2404901"/>
              <a:gd name="connsiteX7" fmla="*/ 2130810 w 2531635"/>
              <a:gd name="connsiteY7" fmla="*/ 0 h 2404901"/>
              <a:gd name="connsiteX8" fmla="*/ 2531635 w 2531635"/>
              <a:gd name="connsiteY8" fmla="*/ 400825 h 2404901"/>
              <a:gd name="connsiteX9" fmla="*/ 2531635 w 2531635"/>
              <a:gd name="connsiteY9" fmla="*/ 911862 h 2404901"/>
              <a:gd name="connsiteX10" fmla="*/ 2531635 w 2531635"/>
              <a:gd name="connsiteY10" fmla="*/ 1402859 h 2404901"/>
              <a:gd name="connsiteX11" fmla="*/ 2861507 w 2531635"/>
              <a:gd name="connsiteY11" fmla="*/ 1479812 h 2404901"/>
              <a:gd name="connsiteX12" fmla="*/ 3191379 w 2531635"/>
              <a:gd name="connsiteY12" fmla="*/ 1556765 h 2404901"/>
              <a:gd name="connsiteX13" fmla="*/ 2848312 w 2531635"/>
              <a:gd name="connsiteY13" fmla="*/ 1789371 h 2404901"/>
              <a:gd name="connsiteX14" fmla="*/ 2531635 w 2531635"/>
              <a:gd name="connsiteY14" fmla="*/ 2004084 h 2404901"/>
              <a:gd name="connsiteX15" fmla="*/ 2531635 w 2531635"/>
              <a:gd name="connsiteY15" fmla="*/ 2004076 h 2404901"/>
              <a:gd name="connsiteX16" fmla="*/ 2130810 w 2531635"/>
              <a:gd name="connsiteY16" fmla="*/ 2404901 h 2404901"/>
              <a:gd name="connsiteX17" fmla="*/ 2109696 w 2531635"/>
              <a:gd name="connsiteY17" fmla="*/ 2404901 h 2404901"/>
              <a:gd name="connsiteX18" fmla="*/ 1786912 w 2531635"/>
              <a:gd name="connsiteY18" fmla="*/ 2404901 h 2404901"/>
              <a:gd name="connsiteX19" fmla="*/ 1476787 w 2531635"/>
              <a:gd name="connsiteY19" fmla="*/ 2404901 h 2404901"/>
              <a:gd name="connsiteX20" fmla="*/ 1476787 w 2531635"/>
              <a:gd name="connsiteY20" fmla="*/ 2404901 h 2404901"/>
              <a:gd name="connsiteX21" fmla="*/ 938806 w 2531635"/>
              <a:gd name="connsiteY21" fmla="*/ 2404901 h 2404901"/>
              <a:gd name="connsiteX22" fmla="*/ 400825 w 2531635"/>
              <a:gd name="connsiteY22" fmla="*/ 2404901 h 2404901"/>
              <a:gd name="connsiteX23" fmla="*/ 0 w 2531635"/>
              <a:gd name="connsiteY23" fmla="*/ 2004076 h 2404901"/>
              <a:gd name="connsiteX24" fmla="*/ 0 w 2531635"/>
              <a:gd name="connsiteY24" fmla="*/ 2004084 h 2404901"/>
              <a:gd name="connsiteX25" fmla="*/ 0 w 2531635"/>
              <a:gd name="connsiteY25" fmla="*/ 1703472 h 2404901"/>
              <a:gd name="connsiteX26" fmla="*/ 0 w 2531635"/>
              <a:gd name="connsiteY26" fmla="*/ 1402859 h 2404901"/>
              <a:gd name="connsiteX27" fmla="*/ 0 w 2531635"/>
              <a:gd name="connsiteY27" fmla="*/ 1402859 h 2404901"/>
              <a:gd name="connsiteX28" fmla="*/ 0 w 2531635"/>
              <a:gd name="connsiteY28" fmla="*/ 881801 h 2404901"/>
              <a:gd name="connsiteX29" fmla="*/ 0 w 2531635"/>
              <a:gd name="connsiteY29" fmla="*/ 400825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404901" fill="none" extrusionOk="0">
                <a:moveTo>
                  <a:pt x="0" y="400825"/>
                </a:moveTo>
                <a:cubicBezTo>
                  <a:pt x="-64481" y="189786"/>
                  <a:pt x="212146" y="-10109"/>
                  <a:pt x="400825" y="0"/>
                </a:cubicBezTo>
                <a:cubicBezTo>
                  <a:pt x="532710" y="-63436"/>
                  <a:pt x="824922" y="20204"/>
                  <a:pt x="949566" y="0"/>
                </a:cubicBezTo>
                <a:cubicBezTo>
                  <a:pt x="1074210" y="-20204"/>
                  <a:pt x="1303088" y="42514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cubicBezTo>
                  <a:pt x="2115604" y="-1529"/>
                  <a:pt x="2122955" y="2136"/>
                  <a:pt x="2130810" y="0"/>
                </a:cubicBezTo>
                <a:cubicBezTo>
                  <a:pt x="2307671" y="-1456"/>
                  <a:pt x="2514148" y="181031"/>
                  <a:pt x="2531635" y="400825"/>
                </a:cubicBezTo>
                <a:cubicBezTo>
                  <a:pt x="2537215" y="543182"/>
                  <a:pt x="2475196" y="769012"/>
                  <a:pt x="2531635" y="911862"/>
                </a:cubicBezTo>
                <a:cubicBezTo>
                  <a:pt x="2588074" y="1054712"/>
                  <a:pt x="2500962" y="1229780"/>
                  <a:pt x="2531635" y="1402859"/>
                </a:cubicBezTo>
                <a:cubicBezTo>
                  <a:pt x="2676155" y="1400517"/>
                  <a:pt x="2779460" y="1477621"/>
                  <a:pt x="2861507" y="1479812"/>
                </a:cubicBezTo>
                <a:cubicBezTo>
                  <a:pt x="2943554" y="1482003"/>
                  <a:pt x="3064623" y="1545095"/>
                  <a:pt x="3191379" y="1556765"/>
                </a:cubicBezTo>
                <a:cubicBezTo>
                  <a:pt x="3066998" y="1651121"/>
                  <a:pt x="3011478" y="1669670"/>
                  <a:pt x="2848312" y="1789371"/>
                </a:cubicBezTo>
                <a:cubicBezTo>
                  <a:pt x="2685146" y="1909072"/>
                  <a:pt x="2622318" y="1911563"/>
                  <a:pt x="2531635" y="2004084"/>
                </a:cubicBezTo>
                <a:lnTo>
                  <a:pt x="2531635" y="2004076"/>
                </a:lnTo>
                <a:cubicBezTo>
                  <a:pt x="2508185" y="2198773"/>
                  <a:pt x="2372302" y="2420466"/>
                  <a:pt x="2130810" y="2404901"/>
                </a:cubicBezTo>
                <a:cubicBezTo>
                  <a:pt x="2125731" y="2406094"/>
                  <a:pt x="2116633" y="2404621"/>
                  <a:pt x="2109696" y="2404901"/>
                </a:cubicBezTo>
                <a:cubicBezTo>
                  <a:pt x="2029067" y="2414099"/>
                  <a:pt x="1875484" y="2368746"/>
                  <a:pt x="1786912" y="2404901"/>
                </a:cubicBezTo>
                <a:cubicBezTo>
                  <a:pt x="1698340" y="2441056"/>
                  <a:pt x="1619893" y="2369185"/>
                  <a:pt x="1476787" y="2404901"/>
                </a:cubicBezTo>
                <a:lnTo>
                  <a:pt x="1476787" y="2404901"/>
                </a:lnTo>
                <a:cubicBezTo>
                  <a:pt x="1232780" y="2429584"/>
                  <a:pt x="1201259" y="2383771"/>
                  <a:pt x="938806" y="2404901"/>
                </a:cubicBezTo>
                <a:cubicBezTo>
                  <a:pt x="676353" y="2426031"/>
                  <a:pt x="543205" y="2345634"/>
                  <a:pt x="400825" y="2404901"/>
                </a:cubicBezTo>
                <a:cubicBezTo>
                  <a:pt x="165275" y="2372568"/>
                  <a:pt x="-7016" y="2217489"/>
                  <a:pt x="0" y="2004076"/>
                </a:cubicBezTo>
                <a:lnTo>
                  <a:pt x="0" y="2004084"/>
                </a:lnTo>
                <a:cubicBezTo>
                  <a:pt x="-10279" y="1931890"/>
                  <a:pt x="4609" y="1808998"/>
                  <a:pt x="0" y="1703472"/>
                </a:cubicBezTo>
                <a:cubicBezTo>
                  <a:pt x="-4609" y="1597946"/>
                  <a:pt x="2295" y="1542743"/>
                  <a:pt x="0" y="1402859"/>
                </a:cubicBezTo>
                <a:lnTo>
                  <a:pt x="0" y="1402859"/>
                </a:lnTo>
                <a:cubicBezTo>
                  <a:pt x="-38971" y="1220558"/>
                  <a:pt x="32114" y="1022580"/>
                  <a:pt x="0" y="881801"/>
                </a:cubicBezTo>
                <a:cubicBezTo>
                  <a:pt x="-32114" y="741022"/>
                  <a:pt x="42730" y="587896"/>
                  <a:pt x="0" y="400825"/>
                </a:cubicBezTo>
                <a:close/>
              </a:path>
              <a:path w="2531635" h="2404901" stroke="0" extrusionOk="0">
                <a:moveTo>
                  <a:pt x="0" y="400825"/>
                </a:moveTo>
                <a:cubicBezTo>
                  <a:pt x="6679" y="198525"/>
                  <a:pt x="211896" y="-20258"/>
                  <a:pt x="400825" y="0"/>
                </a:cubicBezTo>
                <a:cubicBezTo>
                  <a:pt x="610201" y="-33987"/>
                  <a:pt x="777372" y="45973"/>
                  <a:pt x="928046" y="0"/>
                </a:cubicBezTo>
                <a:cubicBezTo>
                  <a:pt x="1078720" y="-45973"/>
                  <a:pt x="1353204" y="61279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9263" y="-1030"/>
                  <a:pt x="2124325" y="2051"/>
                  <a:pt x="2130810" y="0"/>
                </a:cubicBezTo>
                <a:cubicBezTo>
                  <a:pt x="2359868" y="19169"/>
                  <a:pt x="2521986" y="157712"/>
                  <a:pt x="2531635" y="400825"/>
                </a:cubicBezTo>
                <a:cubicBezTo>
                  <a:pt x="2586089" y="577210"/>
                  <a:pt x="2497889" y="766013"/>
                  <a:pt x="2531635" y="881801"/>
                </a:cubicBezTo>
                <a:cubicBezTo>
                  <a:pt x="2565381" y="997589"/>
                  <a:pt x="2501967" y="1296229"/>
                  <a:pt x="2531635" y="1402859"/>
                </a:cubicBezTo>
                <a:cubicBezTo>
                  <a:pt x="2667243" y="1415619"/>
                  <a:pt x="2761529" y="1481917"/>
                  <a:pt x="2848312" y="1476734"/>
                </a:cubicBezTo>
                <a:cubicBezTo>
                  <a:pt x="2935095" y="1471551"/>
                  <a:pt x="3053877" y="1533637"/>
                  <a:pt x="3191379" y="1556765"/>
                </a:cubicBezTo>
                <a:cubicBezTo>
                  <a:pt x="3108344" y="1642611"/>
                  <a:pt x="2986899" y="1668227"/>
                  <a:pt x="2874702" y="1771478"/>
                </a:cubicBezTo>
                <a:cubicBezTo>
                  <a:pt x="2762505" y="1874729"/>
                  <a:pt x="2686568" y="1887149"/>
                  <a:pt x="2531635" y="2004084"/>
                </a:cubicBezTo>
                <a:lnTo>
                  <a:pt x="2531635" y="2004076"/>
                </a:lnTo>
                <a:cubicBezTo>
                  <a:pt x="2514755" y="2180235"/>
                  <a:pt x="2398791" y="2419290"/>
                  <a:pt x="2130810" y="2404901"/>
                </a:cubicBezTo>
                <a:cubicBezTo>
                  <a:pt x="2122523" y="2407130"/>
                  <a:pt x="2116752" y="2403827"/>
                  <a:pt x="2109696" y="2404901"/>
                </a:cubicBezTo>
                <a:cubicBezTo>
                  <a:pt x="1989321" y="2421296"/>
                  <a:pt x="1869328" y="2404706"/>
                  <a:pt x="1805900" y="2404901"/>
                </a:cubicBezTo>
                <a:cubicBezTo>
                  <a:pt x="1742472" y="2405096"/>
                  <a:pt x="1619232" y="2401743"/>
                  <a:pt x="1476787" y="2404901"/>
                </a:cubicBezTo>
                <a:lnTo>
                  <a:pt x="1476787" y="2404901"/>
                </a:lnTo>
                <a:cubicBezTo>
                  <a:pt x="1285483" y="2428273"/>
                  <a:pt x="1123752" y="2371048"/>
                  <a:pt x="949566" y="2404901"/>
                </a:cubicBezTo>
                <a:cubicBezTo>
                  <a:pt x="775380" y="2438754"/>
                  <a:pt x="565686" y="2384364"/>
                  <a:pt x="400825" y="2404901"/>
                </a:cubicBezTo>
                <a:cubicBezTo>
                  <a:pt x="190769" y="2384020"/>
                  <a:pt x="10372" y="2224652"/>
                  <a:pt x="0" y="2004076"/>
                </a:cubicBezTo>
                <a:lnTo>
                  <a:pt x="0" y="2004084"/>
                </a:lnTo>
                <a:cubicBezTo>
                  <a:pt x="-20064" y="1909368"/>
                  <a:pt x="9509" y="1784844"/>
                  <a:pt x="0" y="1721508"/>
                </a:cubicBezTo>
                <a:cubicBezTo>
                  <a:pt x="-9509" y="1658172"/>
                  <a:pt x="32887" y="1504654"/>
                  <a:pt x="0" y="1402859"/>
                </a:cubicBezTo>
                <a:lnTo>
                  <a:pt x="0" y="1402859"/>
                </a:lnTo>
                <a:cubicBezTo>
                  <a:pt x="-56571" y="1254957"/>
                  <a:pt x="16588" y="1074493"/>
                  <a:pt x="0" y="921883"/>
                </a:cubicBezTo>
                <a:cubicBezTo>
                  <a:pt x="-16588" y="769273"/>
                  <a:pt x="54129" y="543601"/>
                  <a:pt x="0" y="400825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4767971" y="3735523"/>
            <a:ext cx="37927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bit.ly/cloud-native-latam2020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E1849E-E784-4917-AB53-5486A4BD1A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248" y="960592"/>
            <a:ext cx="4468877" cy="2506749"/>
          </a:xfrm>
          <a:prstGeom prst="rect">
            <a:avLst/>
          </a:prstGeom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 / </a:t>
            </a:r>
            <a:r>
              <a:rPr lang="nl-NL" sz="1400" dirty="0" err="1"/>
              <a:t>Queued</a:t>
            </a:r>
            <a:r>
              <a:rPr lang="nl-NL" sz="1400" dirty="0"/>
              <a:t> </a:t>
            </a:r>
            <a:r>
              <a:rPr lang="nl-NL" sz="1400" dirty="0" err="1"/>
              <a:t>Messages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8837</TotalTime>
  <Words>3971</Words>
  <Application>Microsoft Office PowerPoint</Application>
  <PresentationFormat>On-screen Show (16:9)</PresentationFormat>
  <Paragraphs>968</Paragraphs>
  <Slides>72</Slides>
  <Notes>5</Notes>
  <HiddenSlides>14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Calibri</vt:lpstr>
      <vt:lpstr>Calibri Light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Lucas Jellema  CTO for AMIS | Conclusion Cloud Solution Architect  </vt:lpstr>
      <vt:lpstr>PowerPoint Presentation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Introducing Oracle Cloud Infrastructure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Demonstration of Cloud Native Application on OCI: Tweets to NoSQL, Streaming &amp; Email</vt:lpstr>
      <vt:lpstr>Tweets to NoSQL, Streaming &amp; Email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Oracle Functions</vt:lpstr>
      <vt:lpstr>PowerPoint Presentation</vt:lpstr>
      <vt:lpstr>Object Storage</vt:lpstr>
      <vt:lpstr>Object Storage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Object Storage – Bucket for twitter reports</vt:lpstr>
      <vt:lpstr>Serverless Function &amp; Object Storage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Public and Managed Access to Function Tweet Summarizer</vt:lpstr>
      <vt:lpstr>Produce CloudEvent,  Publish Notification &amp; Send Mail</vt:lpstr>
      <vt:lpstr>EVENTS and NOTIFICATIONS SERVICES</vt:lpstr>
      <vt:lpstr>EVENTS and NOTIFICATIONS SERVICES</vt:lpstr>
      <vt:lpstr>Events identified and turned to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OCI Streaming Service </vt:lpstr>
      <vt:lpstr>(Cloud) Events can be published to Stream directly</vt:lpstr>
      <vt:lpstr>Stream records</vt:lpstr>
      <vt:lpstr>Tweet Messages Published by Function  consumed from the Stream</vt:lpstr>
      <vt:lpstr>Schedule Function for periodic execution</vt:lpstr>
      <vt:lpstr>Monitoring | Health Checks</vt:lpstr>
      <vt:lpstr>Monitoring – Health Checks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on Oracle Cloud Infrastructure</dc:title>
  <dc:creator>Lucas Jellema</dc:creator>
  <cp:lastModifiedBy>Lucas Jellema</cp:lastModifiedBy>
  <cp:revision>72</cp:revision>
  <dcterms:created xsi:type="dcterms:W3CDTF">2020-06-23T16:14:24Z</dcterms:created>
  <dcterms:modified xsi:type="dcterms:W3CDTF">2020-08-19T16:12:20Z</dcterms:modified>
</cp:coreProperties>
</file>